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27.xml" ContentType="application/vnd.openxmlformats-officedocument.presentationml.notesSlide+xml"/>
  <Override PartName="/ppt/charts/chart54.xml" ContentType="application/vnd.openxmlformats-officedocument.drawingml.chart+xml"/>
  <Override PartName="/ppt/notesSlides/notesSlide28.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notesSlides/notesSlide29.xml" ContentType="application/vnd.openxmlformats-officedocument.presentationml.notesSlide+xml"/>
  <Override PartName="/ppt/charts/chart57.xml" ContentType="application/vnd.openxmlformats-officedocument.drawingml.chart+xml"/>
  <Override PartName="/ppt/notesSlides/notesSlide30.xml" ContentType="application/vnd.openxmlformats-officedocument.presentationml.notesSlide+xml"/>
  <Override PartName="/ppt/charts/chart58.xml" ContentType="application/vnd.openxmlformats-officedocument.drawingml.chart+xml"/>
  <Override PartName="/ppt/notesSlides/notesSlide31.xml" ContentType="application/vnd.openxmlformats-officedocument.presentationml.notesSlide+xml"/>
  <Override PartName="/ppt/charts/chart59.xml" ContentType="application/vnd.openxmlformats-officedocument.drawingml.chart+xml"/>
  <Override PartName="/ppt/notesSlides/notesSlide32.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3.xml" ContentType="application/vnd.openxmlformats-officedocument.presentationml.notesSlide+xml"/>
  <Override PartName="/ppt/charts/chart62.xml" ContentType="application/vnd.openxmlformats-officedocument.drawingml.chart+xml"/>
  <Override PartName="/ppt/notesSlides/notesSlide34.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5.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6.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7.xml" ContentType="application/vnd.openxmlformats-officedocument.presentationml.notesSlide+xml"/>
  <Override PartName="/ppt/charts/chart69.xml" ContentType="application/vnd.openxmlformats-officedocument.drawingml.chart+xml"/>
  <Override PartName="/ppt/notesSlides/notesSlide38.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39.xml" ContentType="application/vnd.openxmlformats-officedocument.presentationml.notesSlide+xml"/>
  <Override PartName="/ppt/charts/chart72.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handoutMasterIdLst>
    <p:handoutMasterId r:id="rId69"/>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9" r:id="rId45"/>
    <p:sldId id="1830" r:id="rId46"/>
    <p:sldId id="1831" r:id="rId47"/>
    <p:sldId id="1832" r:id="rId48"/>
    <p:sldId id="1833" r:id="rId49"/>
    <p:sldId id="1834" r:id="rId50"/>
    <p:sldId id="1835" r:id="rId51"/>
    <p:sldId id="1836" r:id="rId52"/>
    <p:sldId id="1837" r:id="rId53"/>
    <p:sldId id="1838" r:id="rId54"/>
    <p:sldId id="1617" r:id="rId55"/>
    <p:sldId id="1820" r:id="rId56"/>
    <p:sldId id="1618" r:id="rId57"/>
    <p:sldId id="1821" r:id="rId58"/>
    <p:sldId id="1819" r:id="rId59"/>
    <p:sldId id="1822" r:id="rId60"/>
    <p:sldId id="1696" r:id="rId61"/>
    <p:sldId id="1603" r:id="rId62"/>
    <p:sldId id="1643" r:id="rId63"/>
    <p:sldId id="1620" r:id="rId64"/>
    <p:sldId id="1817" r:id="rId65"/>
    <p:sldId id="1686" r:id="rId66"/>
    <p:sldId id="161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95" autoAdjust="0"/>
    <p:restoredTop sz="94712" autoAdjust="0"/>
  </p:normalViewPr>
  <p:slideViewPr>
    <p:cSldViewPr snapToGrid="0">
      <p:cViewPr varScale="1">
        <p:scale>
          <a:sx n="104" d="100"/>
          <a:sy n="104" d="100"/>
        </p:scale>
        <p:origin x="1326" y="108"/>
      </p:cViewPr>
      <p:guideLst>
        <p:guide orient="horz" pos="663"/>
        <p:guide pos="3863"/>
        <p:guide orient="horz" pos="159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30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0.xml"/><Relationship Id="rId1" Type="http://schemas.microsoft.com/office/2011/relationships/chartStyle" Target="style1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2.xml"/><Relationship Id="rId1" Type="http://schemas.microsoft.com/office/2011/relationships/chartStyle" Target="style12.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3.xml"/><Relationship Id="rId1" Type="http://schemas.microsoft.com/office/2011/relationships/chartStyle" Target="style13.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4.xml"/><Relationship Id="rId1" Type="http://schemas.microsoft.com/office/2011/relationships/chartStyle" Target="style1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1.png"/></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5DD6-479D-BB29-DBA1EB4BB36A}"/>
                </c:ext>
              </c:extLst>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0.27860696517412942</c:v>
                </c:pt>
                <c:pt idx="1">
                  <c:v>0.72139303482587069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6.0319397817097977</c:v>
                </c:pt>
                <c:pt idx="1">
                  <c:v>6.208111480845754</c:v>
                </c:pt>
                <c:pt idx="2">
                  <c:v>6.2434382368000358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6.321540824209527</c:v>
                </c:pt>
                <c:pt idx="4">
                  <c:v>6.3608134330745143</c:v>
                </c:pt>
                <c:pt idx="5">
                  <c:v>6.3902577404880843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6.4299431102516911</c:v>
                </c:pt>
                <c:pt idx="7">
                  <c:v>6.5166502830450996</c:v>
                </c:pt>
                <c:pt idx="8">
                  <c:v>6.5629179812045271</c:v>
                </c:pt>
                <c:pt idx="9">
                  <c:v>6.5702266162628673</c:v>
                </c:pt>
                <c:pt idx="10">
                  <c:v>6.6062614418273533</c:v>
                </c:pt>
                <c:pt idx="11">
                  <c:v>6.6390876674906236</c:v>
                </c:pt>
                <c:pt idx="12">
                  <c:v>6.6499134238436168</c:v>
                </c:pt>
                <c:pt idx="13">
                  <c:v>6.6780274065565477</c:v>
                </c:pt>
                <c:pt idx="14">
                  <c:v>6.6988917301693096</c:v>
                </c:pt>
                <c:pt idx="15">
                  <c:v>6.7249475601704738</c:v>
                </c:pt>
                <c:pt idx="16">
                  <c:v>6.7799910702907793</c:v>
                </c:pt>
                <c:pt idx="17">
                  <c:v>6.7937839341586672</c:v>
                </c:pt>
                <c:pt idx="18">
                  <c:v>6.8044999784341664</c:v>
                </c:pt>
                <c:pt idx="19">
                  <c:v>6.8149191521066124</c:v>
                </c:pt>
                <c:pt idx="20">
                  <c:v>6.852257080044553</c:v>
                </c:pt>
                <c:pt idx="21">
                  <c:v>6.8823173840059662</c:v>
                </c:pt>
                <c:pt idx="22">
                  <c:v>6.894968183280124</c:v>
                </c:pt>
                <c:pt idx="23">
                  <c:v>6.9551023582470792</c:v>
                </c:pt>
                <c:pt idx="24">
                  <c:v>6.96465916786142</c:v>
                </c:pt>
                <c:pt idx="25">
                  <c:v>6.9836537850630833</c:v>
                </c:pt>
                <c:pt idx="26">
                  <c:v>7.0035163088943166</c:v>
                </c:pt>
                <c:pt idx="27">
                  <c:v>7.0258840733687693</c:v>
                </c:pt>
                <c:pt idx="28">
                  <c:v>7.0343592933548393</c:v>
                </c:pt>
                <c:pt idx="29">
                  <c:v>7.0439254573304</c:v>
                </c:pt>
                <c:pt idx="30">
                  <c:v>7.0472096185757467</c:v>
                </c:pt>
                <c:pt idx="31">
                  <c:v>7.0568178905170269</c:v>
                </c:pt>
                <c:pt idx="32">
                  <c:v>7.0639652487446538</c:v>
                </c:pt>
                <c:pt idx="33">
                  <c:v>7.0792597450365129</c:v>
                </c:pt>
                <c:pt idx="34">
                  <c:v>7.090626109721847</c:v>
                </c:pt>
                <c:pt idx="35">
                  <c:v>7.096044453611289</c:v>
                </c:pt>
                <c:pt idx="36">
                  <c:v>7.1158075562322507</c:v>
                </c:pt>
                <c:pt idx="37">
                  <c:v>7.1239927508554874</c:v>
                </c:pt>
                <c:pt idx="38">
                  <c:v>7.1284464402088767</c:v>
                </c:pt>
                <c:pt idx="39">
                  <c:v>7.1891239668298397</c:v>
                </c:pt>
                <c:pt idx="40">
                  <c:v>7.1928267977097304</c:v>
                </c:pt>
                <c:pt idx="41">
                  <c:v>7.1985126096904004</c:v>
                </c:pt>
                <c:pt idx="42">
                  <c:v>7.1992109259750832</c:v>
                </c:pt>
                <c:pt idx="43">
                  <c:v>7.2738219796874306</c:v>
                </c:pt>
                <c:pt idx="44">
                  <c:v>7.3523811600594042</c:v>
                </c:pt>
                <c:pt idx="45">
                  <c:v>7.3668808168781226</c:v>
                </c:pt>
                <c:pt idx="46">
                  <c:v>7.3910045942825322</c:v>
                </c:pt>
                <c:pt idx="47">
                  <c:v>7.4192820942203239</c:v>
                </c:pt>
                <c:pt idx="48">
                  <c:v>#N/A</c:v>
                </c:pt>
                <c:pt idx="49">
                  <c:v>#N/A</c:v>
                </c:pt>
                <c:pt idx="50">
                  <c:v>#N/A</c:v>
                </c:pt>
                <c:pt idx="51">
                  <c:v>#N/A</c:v>
                </c:pt>
                <c:pt idx="52">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7.4691431940487627</c:v>
                </c:pt>
                <c:pt idx="49">
                  <c:v>7.4803821841859239</c:v>
                </c:pt>
                <c:pt idx="50">
                  <c:v>#N/A</c:v>
                </c:pt>
                <c:pt idx="51">
                  <c:v>#N/A</c:v>
                </c:pt>
                <c:pt idx="52">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7.5724949599934934</c:v>
                </c:pt>
                <c:pt idx="51">
                  <c:v>7.5756941618178333</c:v>
                </c:pt>
                <c:pt idx="52">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8.0993971661022268</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7.0258840733687693</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27087520617758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5.9438372811693601</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0.1821489188068881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0.11069346363977228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1.1556239949715588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0.11069346363977139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0.39704602641568876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4.482413985707101E-2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6.6425943411085804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0.0</c:formatCode>
                <c:ptCount val="1"/>
                <c:pt idx="0">
                  <c:v>6.8144916611018012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Q8. </a:t>
                    </a:r>
                    <a:r>
                      <a:rPr lang="en-GB" sz="900" b="0" i="0" u="none" strike="noStrike" baseline="0" dirty="0">
                        <a:effectLst/>
                      </a:rPr>
                      <a:t>Did the person or people you saw understand how your mental health needs affect other areas of your life? (This includes contact in person, via video call and telephone).</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6.1987248941423703</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0.25200468007231791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0.11185139474444838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1.1677126307869798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0.11185139474444838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0.40119940574684154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0.10746998861235291</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7.3458114800878302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0.0</c:formatCode>
                <c:ptCount val="1"/>
                <c:pt idx="0">
                  <c:v>7.1464372843526283</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Q7. </a:t>
                    </a:r>
                    <a:r>
                      <a:rPr lang="en-GB" sz="900" b="0" i="0" u="none" strike="noStrike" baseline="0" dirty="0">
                        <a:effectLst/>
                      </a:rPr>
                      <a:t>Were you given enough time to discuss your needs and treatment?</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45390464095322469"/>
          <c:w val="0.74050409342017565"/>
          <c:h val="0.438296549580354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5.8272977272294302</c:v>
                </c:pt>
              </c:numCache>
            </c:numRef>
          </c:val>
          <c:extLs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0.37794623941149652</c:v>
                </c:pt>
              </c:numCache>
            </c:numRef>
          </c:val>
          <c:extLs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0.10720329241690596</c:v>
                </c:pt>
              </c:numCache>
            </c:numRef>
          </c:val>
          <c:extLs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1.1191871044896775</c:v>
                </c:pt>
              </c:numCache>
            </c:numRef>
          </c:val>
          <c:extLs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0.10720329241690596</c:v>
                </c:pt>
              </c:numCache>
            </c:numRef>
          </c:val>
          <c:extLs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0.38452714255404619</c:v>
                </c:pt>
              </c:numCache>
            </c:numRef>
          </c:val>
          <c:extLs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7.9145022438347645E-2</c:v>
                </c:pt>
              </c:numCache>
            </c:numRef>
          </c:val>
          <c:extLs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894154144"/>
        <c:axId val="8941536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7.0892463989098999</c:v>
                </c:pt>
              </c:numCache>
            </c:numRef>
          </c:xVal>
          <c:yVal>
            <c:numLit>
              <c:formatCode>General</c:formatCode>
              <c:ptCount val="1"/>
              <c:pt idx="0">
                <c:v>1</c:v>
              </c:pt>
            </c:numLit>
          </c:yVal>
          <c:smooth val="0"/>
          <c:extLs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0D-46F0-9636-7D8DF7C3BC9D}"/>
              </c:ext>
            </c:extLst>
          </c:dPt>
          <c:xVal>
            <c:numRef>
              <c:f>Sheet1!$B$12</c:f>
              <c:numCache>
                <c:formatCode>0.0</c:formatCode>
                <c:ptCount val="1"/>
                <c:pt idx="0">
                  <c:v>6.8720408113026714</c:v>
                </c:pt>
              </c:numCache>
            </c:numRef>
          </c:xVal>
          <c:yVal>
            <c:numLit>
              <c:formatCode>General</c:formatCode>
              <c:ptCount val="1"/>
              <c:pt idx="0">
                <c:v>1</c:v>
              </c:pt>
            </c:numLit>
          </c:yVal>
          <c:smooth val="0"/>
          <c:extLs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GB" b="0" dirty="0"/>
                      <a:t>Q9. </a:t>
                    </a:r>
                    <a:r>
                      <a:rPr lang="en-GB" sz="900" b="0" i="0" u="none" strike="noStrike" baseline="0" dirty="0">
                        <a:effectLst/>
                      </a:rPr>
                      <a:t>Did the person or people you saw appear to be aware of your treatment history? (This includes contact in person, via video call and telephone).</a:t>
                    </a:r>
                    <a:endParaRPr lang="en-GB" b="0" dirty="0"/>
                  </a:p>
                </c:rich>
              </c:tx>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C0D-46F0-9636-7D8DF7C3BC9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894155232"/>
        <c:axId val="894150336"/>
      </c:scatterChart>
      <c:catAx>
        <c:axId val="894154144"/>
        <c:scaling>
          <c:orientation val="minMax"/>
        </c:scaling>
        <c:delete val="1"/>
        <c:axPos val="l"/>
        <c:numFmt formatCode="General" sourceLinked="1"/>
        <c:majorTickMark val="out"/>
        <c:minorTickMark val="none"/>
        <c:tickLblPos val="nextTo"/>
        <c:crossAx val="894153600"/>
        <c:crosses val="autoZero"/>
        <c:auto val="1"/>
        <c:lblAlgn val="ctr"/>
        <c:lblOffset val="100"/>
        <c:noMultiLvlLbl val="0"/>
      </c:catAx>
      <c:valAx>
        <c:axId val="8941536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4144"/>
        <c:crosses val="autoZero"/>
        <c:crossBetween val="between"/>
      </c:valAx>
      <c:valAx>
        <c:axId val="894150336"/>
        <c:scaling>
          <c:orientation val="minMax"/>
          <c:min val="0"/>
        </c:scaling>
        <c:delete val="1"/>
        <c:axPos val="r"/>
        <c:numFmt formatCode="#;;0" sourceLinked="0"/>
        <c:majorTickMark val="out"/>
        <c:minorTickMark val="none"/>
        <c:tickLblPos val="nextTo"/>
        <c:crossAx val="894155232"/>
        <c:crosses val="max"/>
        <c:crossBetween val="midCat"/>
        <c:majorUnit val="1"/>
      </c:valAx>
      <c:valAx>
        <c:axId val="8941552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5033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7.7558691809167524</c:v>
                </c:pt>
                <c:pt idx="1">
                  <c:v>7.7639252722605372</c:v>
                </c:pt>
                <c:pt idx="2">
                  <c:v>7.7987361870631329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7.8254317212634694</c:v>
                </c:pt>
                <c:pt idx="4">
                  <c:v>7.8257262250383324</c:v>
                </c:pt>
                <c:pt idx="5">
                  <c:v>7.846254352570905</c:v>
                </c:pt>
                <c:pt idx="6">
                  <c:v>7.8487245068123226</c:v>
                </c:pt>
                <c:pt idx="7">
                  <c:v>7.9081841075087027</c:v>
                </c:pt>
                <c:pt idx="8">
                  <c:v>7.9297089916334391</c:v>
                </c:pt>
                <c:pt idx="9">
                  <c:v>7.9384264099145074</c:v>
                </c:pt>
                <c:pt idx="10">
                  <c:v>7.9984351858597602</c:v>
                </c:pt>
                <c:pt idx="11">
                  <c:v>7.998584160456339</c:v>
                </c:pt>
                <c:pt idx="12">
                  <c:v>8.005278202624817</c:v>
                </c:pt>
                <c:pt idx="13">
                  <c:v>8.027603830684221</c:v>
                </c:pt>
                <c:pt idx="14">
                  <c:v>8.0449072664227277</c:v>
                </c:pt>
                <c:pt idx="15">
                  <c:v>8.0932342186312045</c:v>
                </c:pt>
                <c:pt idx="16">
                  <c:v>8.0995834819677164</c:v>
                </c:pt>
                <c:pt idx="17">
                  <c:v>8.1063330206835094</c:v>
                </c:pt>
                <c:pt idx="18">
                  <c:v>8.1311390120845974</c:v>
                </c:pt>
                <c:pt idx="19">
                  <c:v>8.1311542873059484</c:v>
                </c:pt>
                <c:pt idx="20">
                  <c:v>8.1499295951842576</c:v>
                </c:pt>
                <c:pt idx="21">
                  <c:v>8.1510238504239201</c:v>
                </c:pt>
                <c:pt idx="22">
                  <c:v>8.1582583500102128</c:v>
                </c:pt>
                <c:pt idx="23">
                  <c:v>8.1786762496061165</c:v>
                </c:pt>
                <c:pt idx="24">
                  <c:v>8.1841387969191821</c:v>
                </c:pt>
                <c:pt idx="25">
                  <c:v>8.1886847934903173</c:v>
                </c:pt>
                <c:pt idx="26">
                  <c:v>8.2007908262323816</c:v>
                </c:pt>
                <c:pt idx="27">
                  <c:v>8.2281058389544839</c:v>
                </c:pt>
                <c:pt idx="28">
                  <c:v>8.2285393457206499</c:v>
                </c:pt>
                <c:pt idx="29">
                  <c:v>8.2317307707274807</c:v>
                </c:pt>
                <c:pt idx="30">
                  <c:v>8.2495494448220974</c:v>
                </c:pt>
                <c:pt idx="31">
                  <c:v>8.2856957068608477</c:v>
                </c:pt>
                <c:pt idx="32">
                  <c:v>8.2945573488541466</c:v>
                </c:pt>
                <c:pt idx="33">
                  <c:v>8.2998614264053518</c:v>
                </c:pt>
                <c:pt idx="34">
                  <c:v>8.3059486958825808</c:v>
                </c:pt>
                <c:pt idx="35">
                  <c:v>8.3338988722944105</c:v>
                </c:pt>
                <c:pt idx="36">
                  <c:v>8.3369104288911569</c:v>
                </c:pt>
                <c:pt idx="37">
                  <c:v>8.3638744408896191</c:v>
                </c:pt>
                <c:pt idx="38">
                  <c:v>8.3716329574756827</c:v>
                </c:pt>
                <c:pt idx="39">
                  <c:v>8.3890690972416877</c:v>
                </c:pt>
                <c:pt idx="40">
                  <c:v>8.3950891264703138</c:v>
                </c:pt>
                <c:pt idx="41">
                  <c:v>8.4321178309841347</c:v>
                </c:pt>
                <c:pt idx="42">
                  <c:v>8.4452326539953084</c:v>
                </c:pt>
                <c:pt idx="43">
                  <c:v>8.4626160990413553</c:v>
                </c:pt>
                <c:pt idx="44">
                  <c:v>8.4757936969161101</c:v>
                </c:pt>
                <c:pt idx="45">
                  <c:v>8.5097132200418777</c:v>
                </c:pt>
                <c:pt idx="46">
                  <c:v>8.5291774234092319</c:v>
                </c:pt>
                <c:pt idx="47">
                  <c:v>8.5301503085479489</c:v>
                </c:pt>
                <c:pt idx="48">
                  <c:v>8.5328355171328258</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8.5487784069619348</c:v>
                </c:pt>
                <c:pt idx="50">
                  <c:v>8.5826000950310739</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8.6001401391457506</c:v>
                </c:pt>
                <c:pt idx="52">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9.026576333835747</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8.1510238504239201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5.9676849843569899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0.13190536394828545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0.16335454668057903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1.7053982017051332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0.16335454668057903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0.5332834822740633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7.2486989121771304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7.1156439958384192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7.5748013343500498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0.20450629019037603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7.2217932595771472E-2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0.7539449307188093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7.2217932595771472E-2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0.25903826865893542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5.4800895739926858E-2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8.3287912766402208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8.2284980224956019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How well does this person organise the care and services you need?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9.0431242637612694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0.13230408993841003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7.4949488847250834E-2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0.7496221574530697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9.4345003708117403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9.6416088370192039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Do you know how to contact this person if you have a concern about your care?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6.5978978897430496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0.16508095513674981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0.4032490007903462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0.11242280651872782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1.1736780883275886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0.11242280651872782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0.1152560047723199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7.5921048420665898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7.865489696352669</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C37DB3B7-AD7E-448E-B1A6-93E12D370C3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Thinking about the last time you contacted this person, did you get the help you needed?</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6.2771084606998899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6.3153924647660871</c:v>
                </c:pt>
                <c:pt idx="2">
                  <c:v>6.3811272178204161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6.4281419149488572</c:v>
                </c:pt>
                <c:pt idx="4">
                  <c:v>6.4325965464012098</c:v>
                </c:pt>
                <c:pt idx="5">
                  <c:v>6.4420652431379297</c:v>
                </c:pt>
                <c:pt idx="6">
                  <c:v>6.4640246660567371</c:v>
                </c:pt>
                <c:pt idx="7">
                  <c:v>6.4695544396838693</c:v>
                </c:pt>
                <c:pt idx="8">
                  <c:v>6.4828449282467799</c:v>
                </c:pt>
                <c:pt idx="9">
                  <c:v>6.5312923349665297</c:v>
                </c:pt>
                <c:pt idx="10">
                  <c:v>6.5485456206068484</c:v>
                </c:pt>
                <c:pt idx="11">
                  <c:v>6.5805897434936931</c:v>
                </c:pt>
                <c:pt idx="12">
                  <c:v>6.5833947174556107</c:v>
                </c:pt>
                <c:pt idx="13">
                  <c:v>6.5899726666819491</c:v>
                </c:pt>
                <c:pt idx="14">
                  <c:v>6.5913356511798433</c:v>
                </c:pt>
                <c:pt idx="15">
                  <c:v>6.5961582070057299</c:v>
                </c:pt>
                <c:pt idx="16">
                  <c:v>6.6054071294352239</c:v>
                </c:pt>
                <c:pt idx="17">
                  <c:v>6.6096859900169056</c:v>
                </c:pt>
                <c:pt idx="18">
                  <c:v>6.6223350884586338</c:v>
                </c:pt>
                <c:pt idx="19">
                  <c:v>6.6433832202311898</c:v>
                </c:pt>
                <c:pt idx="20">
                  <c:v>6.6790277836242504</c:v>
                </c:pt>
                <c:pt idx="21">
                  <c:v>6.6868698226927954</c:v>
                </c:pt>
                <c:pt idx="22">
                  <c:v>6.6884987210413493</c:v>
                </c:pt>
                <c:pt idx="23">
                  <c:v>6.7476615520233496</c:v>
                </c:pt>
                <c:pt idx="24">
                  <c:v>6.7596142192343658</c:v>
                </c:pt>
                <c:pt idx="25">
                  <c:v>6.853931372201397</c:v>
                </c:pt>
                <c:pt idx="26">
                  <c:v>6.8578544124631904</c:v>
                </c:pt>
                <c:pt idx="27">
                  <c:v>6.8616665289531733</c:v>
                </c:pt>
                <c:pt idx="28">
                  <c:v>6.8775012896954903</c:v>
                </c:pt>
                <c:pt idx="29">
                  <c:v>6.8836078972975159</c:v>
                </c:pt>
                <c:pt idx="30">
                  <c:v>6.8921916465852036</c:v>
                </c:pt>
                <c:pt idx="31">
                  <c:v>6.9179657634372029</c:v>
                </c:pt>
                <c:pt idx="32">
                  <c:v>6.9199439953328197</c:v>
                </c:pt>
                <c:pt idx="33">
                  <c:v>6.9530270291031124</c:v>
                </c:pt>
                <c:pt idx="34">
                  <c:v>6.9554740304980962</c:v>
                </c:pt>
                <c:pt idx="35">
                  <c:v>6.9607743850505868</c:v>
                </c:pt>
                <c:pt idx="36">
                  <c:v>6.9960538908946672</c:v>
                </c:pt>
                <c:pt idx="37">
                  <c:v>6.9996214312548544</c:v>
                </c:pt>
                <c:pt idx="38">
                  <c:v>7.0361486282424526</c:v>
                </c:pt>
                <c:pt idx="39">
                  <c:v>7.0372743552870176</c:v>
                </c:pt>
                <c:pt idx="40">
                  <c:v>7.0755949366543573</c:v>
                </c:pt>
                <c:pt idx="41">
                  <c:v>7.103711743620714</c:v>
                </c:pt>
                <c:pt idx="42">
                  <c:v>7.1228391969995464</c:v>
                </c:pt>
                <c:pt idx="43">
                  <c:v>7.1542980406038401</c:v>
                </c:pt>
                <c:pt idx="44">
                  <c:v>7.1622326791787669</c:v>
                </c:pt>
                <c:pt idx="45">
                  <c:v>7.1635660089500597</c:v>
                </c:pt>
                <c:pt idx="46">
                  <c:v>7.1773310107103896</c:v>
                </c:pt>
                <c:pt idx="47">
                  <c:v>7.19188806777536</c:v>
                </c:pt>
                <c:pt idx="48">
                  <c:v>7.2004908584964058</c:v>
                </c:pt>
                <c:pt idx="49">
                  <c:v>#N/A</c:v>
                </c:pt>
                <c:pt idx="50">
                  <c:v>#N/A</c:v>
                </c:pt>
                <c:pt idx="51">
                  <c:v>#N/A</c:v>
                </c:pt>
                <c:pt idx="52">
                  <c:v>#N/A</c:v>
                </c:pt>
              </c:numCache>
            </c:numRef>
          </c:val>
          <c:extLs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7.2639076995304599</c:v>
                </c:pt>
                <c:pt idx="50">
                  <c:v>#N/A</c:v>
                </c:pt>
                <c:pt idx="51">
                  <c:v>#N/A</c:v>
                </c:pt>
                <c:pt idx="52">
                  <c:v>#N/A</c:v>
                </c:pt>
              </c:numCache>
            </c:numRef>
          </c:val>
          <c:extLs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7.2996309922863496</c:v>
                </c:pt>
                <c:pt idx="51">
                  <c:v>7.4670615829370766</c:v>
                </c:pt>
                <c:pt idx="52">
                  <c:v>#N/A</c:v>
                </c:pt>
              </c:numCache>
            </c:numRef>
          </c:val>
          <c:extLs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7.9971878480065328</c:v>
                </c:pt>
              </c:numCache>
            </c:numRef>
          </c:val>
          <c:extLs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894147616"/>
        <c:axId val="8941454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7.1542980406038401</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894144352"/>
        <c:axId val="894146528"/>
      </c:barChart>
      <c:catAx>
        <c:axId val="894147616"/>
        <c:scaling>
          <c:orientation val="minMax"/>
        </c:scaling>
        <c:delete val="1"/>
        <c:axPos val="b"/>
        <c:numFmt formatCode="General" sourceLinked="1"/>
        <c:majorTickMark val="none"/>
        <c:minorTickMark val="none"/>
        <c:tickLblPos val="nextTo"/>
        <c:crossAx val="894145440"/>
        <c:crosses val="autoZero"/>
        <c:auto val="1"/>
        <c:lblAlgn val="ctr"/>
        <c:lblOffset val="100"/>
        <c:noMultiLvlLbl val="0"/>
      </c:catAx>
      <c:valAx>
        <c:axId val="8941454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7616"/>
        <c:crosses val="autoZero"/>
        <c:crossBetween val="between"/>
      </c:valAx>
      <c:valAx>
        <c:axId val="8941465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44352"/>
        <c:crosses val="max"/>
        <c:crossBetween val="between"/>
      </c:valAx>
      <c:catAx>
        <c:axId val="894144352"/>
        <c:scaling>
          <c:orientation val="minMax"/>
        </c:scaling>
        <c:delete val="1"/>
        <c:axPos val="b"/>
        <c:numFmt formatCode="General" sourceLinked="1"/>
        <c:majorTickMark val="out"/>
        <c:minorTickMark val="none"/>
        <c:tickLblPos val="nextTo"/>
        <c:crossAx val="8941465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E5-41A2-A379-1106E6415D1D}"/>
                </c:ext>
              </c:extLst>
            </c:dLbl>
            <c:dLbl>
              <c:idx val="1"/>
              <c:layout>
                <c:manualLayout>
                  <c:x val="8.8759327732595372E-2"/>
                  <c:y val="2.6508406672831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E5-41A2-A379-1106E6415D1D}"/>
                </c:ext>
              </c:extLst>
            </c:dLbl>
            <c:dLbl>
              <c:idx val="2"/>
              <c:layout>
                <c:manualLayout>
                  <c:x val="7.2552322488051116E-2"/>
                  <c:y val="0.103904010945296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E5-41A2-A379-1106E6415D1D}"/>
                </c:ext>
              </c:extLst>
            </c:dLbl>
            <c:dLbl>
              <c:idx val="3"/>
              <c:layout>
                <c:manualLayout>
                  <c:x val="-0.11337133008672758"/>
                  <c:y val="-0.14879754669981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E5-41A2-A379-1106E6415D1D}"/>
                </c:ext>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0.15</c:v>
                </c:pt>
                <c:pt idx="1">
                  <c:v>0.1818181818181818</c:v>
                </c:pt>
                <c:pt idx="2">
                  <c:v>0.25454545454545452</c:v>
                </c:pt>
                <c:pt idx="3">
                  <c:v>0.41363636363636369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4.9757830605794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0.35134828649385685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0.12698376207800788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1.3256923905340718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0.12698376207800877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0.45547764515223754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0.27162747461201686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6.9542195381511496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6.1169613044183011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r>
                      <a:rPr lang="en-GB" dirty="0"/>
                      <a:t> (This may be called a care plan).</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Have you and someone from NHS mental health services decided what care you will receive?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6.7091924895553996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0.15784353127230322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8.8099457199506404E-2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0.91974578566841458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8.8099457199506404E-2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0.31600365785170936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6.0705036045760608E-2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7.4957881625152698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7.4150083708614183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involved as much as you wanted to be in deciding what care you will receive?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6.2990835651892496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0.12121248144076979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8.7813095863797486E-2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0.91675621410840868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8.7813095863798374E-2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0.31497650930360876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0.1903227859297667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7.0128864211451001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6.9664872495480186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Did decisions on what care you will receive take into account your needs in other areas of your life?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Sheet1!$D$2:$D$54</c:f>
              <c:numCache>
                <c:formatCode>General</c:formatCode>
                <c:ptCount val="53"/>
                <c:pt idx="0">
                  <c:v>5.9338517456040503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Sheet1!$E$2:$E$54</c:f>
              <c:numCache>
                <c:formatCode>General</c:formatCode>
                <c:ptCount val="53"/>
                <c:pt idx="0">
                  <c:v>#N/A</c:v>
                </c:pt>
                <c:pt idx="1">
                  <c:v>6.0705521201671857</c:v>
                </c:pt>
                <c:pt idx="2">
                  <c:v>6.1115046678919693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6.5302251909384648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6.48228328927918</c:v>
                </c:pt>
                <c:pt idx="5">
                  <c:v>6.606627036336655</c:v>
                </c:pt>
                <c:pt idx="6">
                  <c:v>6.6125790237744404</c:v>
                </c:pt>
                <c:pt idx="7">
                  <c:v>6.6224106540259804</c:v>
                </c:pt>
                <c:pt idx="8">
                  <c:v>6.71595669247339</c:v>
                </c:pt>
                <c:pt idx="9">
                  <c:v>6.7168279520234</c:v>
                </c:pt>
                <c:pt idx="10">
                  <c:v>6.7170546852234203</c:v>
                </c:pt>
                <c:pt idx="11">
                  <c:v>6.7422400542210248</c:v>
                </c:pt>
                <c:pt idx="12">
                  <c:v>6.7447774221267398</c:v>
                </c:pt>
                <c:pt idx="13">
                  <c:v>6.7532718681814448</c:v>
                </c:pt>
                <c:pt idx="14">
                  <c:v>6.7703297194133896</c:v>
                </c:pt>
                <c:pt idx="15">
                  <c:v>6.8020409237120099</c:v>
                </c:pt>
                <c:pt idx="16">
                  <c:v>6.8329270180200599</c:v>
                </c:pt>
                <c:pt idx="17">
                  <c:v>6.8983834271164097</c:v>
                </c:pt>
                <c:pt idx="18">
                  <c:v>6.8987348218288354</c:v>
                </c:pt>
                <c:pt idx="19">
                  <c:v>6.9657714721830546</c:v>
                </c:pt>
                <c:pt idx="20">
                  <c:v>6.99387499817405</c:v>
                </c:pt>
                <c:pt idx="21">
                  <c:v>6.9979653856938802</c:v>
                </c:pt>
                <c:pt idx="22">
                  <c:v>7.01199469101077</c:v>
                </c:pt>
                <c:pt idx="23">
                  <c:v>7.0195387647101253</c:v>
                </c:pt>
                <c:pt idx="24">
                  <c:v>7.0205409511994699</c:v>
                </c:pt>
                <c:pt idx="25">
                  <c:v>7.0515005358433251</c:v>
                </c:pt>
                <c:pt idx="26">
                  <c:v>7.1000121868438351</c:v>
                </c:pt>
                <c:pt idx="27">
                  <c:v>7.1012107864789096</c:v>
                </c:pt>
                <c:pt idx="28">
                  <c:v>7.1175197321808303</c:v>
                </c:pt>
                <c:pt idx="29">
                  <c:v>7.1526598142904447</c:v>
                </c:pt>
                <c:pt idx="30">
                  <c:v>7.1587943435579291</c:v>
                </c:pt>
                <c:pt idx="31">
                  <c:v>7.164572527436345</c:v>
                </c:pt>
                <c:pt idx="32">
                  <c:v>7.1763743128179591</c:v>
                </c:pt>
                <c:pt idx="33">
                  <c:v>7.1793849684625046</c:v>
                </c:pt>
                <c:pt idx="34">
                  <c:v>7.1874476886659604</c:v>
                </c:pt>
                <c:pt idx="35">
                  <c:v>7.2256781703631354</c:v>
                </c:pt>
                <c:pt idx="36">
                  <c:v>7.2402495154041899</c:v>
                </c:pt>
                <c:pt idx="37">
                  <c:v>7.2491256043185146</c:v>
                </c:pt>
                <c:pt idx="38">
                  <c:v>7.2608492982395951</c:v>
                </c:pt>
                <c:pt idx="39">
                  <c:v>7.2745240633533559</c:v>
                </c:pt>
                <c:pt idx="40">
                  <c:v>7.2828956494049653</c:v>
                </c:pt>
                <c:pt idx="41">
                  <c:v>7.3265765331600052</c:v>
                </c:pt>
                <c:pt idx="42">
                  <c:v>7.3347689765187001</c:v>
                </c:pt>
                <c:pt idx="43">
                  <c:v>7.3875780960220858</c:v>
                </c:pt>
                <c:pt idx="44">
                  <c:v>7.4222464562746246</c:v>
                </c:pt>
                <c:pt idx="45">
                  <c:v>7.4642557451476303</c:v>
                </c:pt>
                <c:pt idx="46">
                  <c:v>7.4915331046180054</c:v>
                </c:pt>
                <c:pt idx="47">
                  <c:v>7.5965169364725744</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7.5793988124976508</c:v>
                </c:pt>
                <c:pt idx="49">
                  <c:v>7.6396971176537898</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7.6812184721114347</c:v>
                </c:pt>
                <c:pt idx="51">
                  <c:v>7.7834257377176899</c:v>
                </c:pt>
                <c:pt idx="52">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8.1463476311507854</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7.6396971176537898</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4.8316867288951304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0.30901360581980875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0.17207660789151014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1.7964552785146939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0.17207660789151014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0.27324079360835629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7.4201245587504197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6.2110045818637953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In the last 12 months, have you had a care review meeting with someone from NHS mental health services to discuss how your care is working?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6.6834609951999804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9.505121328693189E-2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0.40200536273402854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0.11207608952671677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1.1700584123119011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0.11207608952671855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0.35918281145767317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7.8592696765571599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7.8776228669036064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GB" smtClean="0"/>
                      <a:pPr/>
                      <a:t>[CELLRANGE]</a:t>
                    </a:fld>
                    <a:r>
                      <a:rPr lang="en-GB" dirty="0"/>
                      <a:t>(This includes contact in person, via video call and telephone).</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Did you feel that decisions were made together by you and the person you saw during this discussion? </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5.8655588881030303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5.8365425824819672</c:v>
                </c:pt>
                <c:pt idx="2">
                  <c:v>5.8805594004374164</c:v>
                </c:pt>
                <c:pt idx="3">
                  <c:v>5.9682652891563306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6.0142004366260098</c:v>
                </c:pt>
                <c:pt idx="5">
                  <c:v>6.0793940644760527</c:v>
                </c:pt>
                <c:pt idx="6">
                  <c:v>6.2077499220065384</c:v>
                </c:pt>
                <c:pt idx="7">
                  <c:v>6.2148301507234232</c:v>
                </c:pt>
                <c:pt idx="8">
                  <c:v>6.2179880094769038</c:v>
                </c:pt>
                <c:pt idx="9">
                  <c:v>6.2286808265246636</c:v>
                </c:pt>
                <c:pt idx="10">
                  <c:v>6.2393794665901892</c:v>
                </c:pt>
                <c:pt idx="11">
                  <c:v>6.2430607159158997</c:v>
                </c:pt>
                <c:pt idx="12">
                  <c:v>6.24689311682818</c:v>
                </c:pt>
                <c:pt idx="13">
                  <c:v>6.2609476341989669</c:v>
                </c:pt>
                <c:pt idx="14">
                  <c:v>6.3024665226228436</c:v>
                </c:pt>
                <c:pt idx="15">
                  <c:v>6.3108899597961603</c:v>
                </c:pt>
                <c:pt idx="16">
                  <c:v>6.3194120148272033</c:v>
                </c:pt>
                <c:pt idx="17">
                  <c:v>6.3290715026596844</c:v>
                </c:pt>
                <c:pt idx="18">
                  <c:v>6.3583867622907873</c:v>
                </c:pt>
                <c:pt idx="19">
                  <c:v>6.3649246312023466</c:v>
                </c:pt>
                <c:pt idx="20">
                  <c:v>6.4143818524573097</c:v>
                </c:pt>
                <c:pt idx="21">
                  <c:v>6.4147544886211572</c:v>
                </c:pt>
                <c:pt idx="22">
                  <c:v>6.4220151529119196</c:v>
                </c:pt>
                <c:pt idx="23">
                  <c:v>6.4669779086407102</c:v>
                </c:pt>
                <c:pt idx="24">
                  <c:v>6.4827136419248834</c:v>
                </c:pt>
                <c:pt idx="25">
                  <c:v>6.4982537559709428</c:v>
                </c:pt>
                <c:pt idx="26">
                  <c:v>6.5159876989954837</c:v>
                </c:pt>
                <c:pt idx="27">
                  <c:v>6.5280578323679226</c:v>
                </c:pt>
                <c:pt idx="28">
                  <c:v>6.5339250421210062</c:v>
                </c:pt>
                <c:pt idx="29">
                  <c:v>6.5438988860587957</c:v>
                </c:pt>
                <c:pt idx="30">
                  <c:v>6.5578458587955533</c:v>
                </c:pt>
                <c:pt idx="31">
                  <c:v>6.567743600257427</c:v>
                </c:pt>
                <c:pt idx="32">
                  <c:v>6.5862150590033801</c:v>
                </c:pt>
                <c:pt idx="33">
                  <c:v>6.5873649055694372</c:v>
                </c:pt>
                <c:pt idx="34">
                  <c:v>6.6453070374593786</c:v>
                </c:pt>
                <c:pt idx="35">
                  <c:v>6.6498337733883268</c:v>
                </c:pt>
                <c:pt idx="36">
                  <c:v>6.679106435966907</c:v>
                </c:pt>
                <c:pt idx="37">
                  <c:v>6.7032333242728468</c:v>
                </c:pt>
                <c:pt idx="38">
                  <c:v>6.7118769998397232</c:v>
                </c:pt>
                <c:pt idx="39">
                  <c:v>6.7709391755843997</c:v>
                </c:pt>
                <c:pt idx="40">
                  <c:v>6.7850170527622566</c:v>
                </c:pt>
                <c:pt idx="41">
                  <c:v>6.8017760170401971</c:v>
                </c:pt>
                <c:pt idx="42">
                  <c:v>6.820227471667951</c:v>
                </c:pt>
                <c:pt idx="43">
                  <c:v>6.8329774085509909</c:v>
                </c:pt>
                <c:pt idx="44">
                  <c:v>6.8395379217647561</c:v>
                </c:pt>
                <c:pt idx="45">
                  <c:v>7.0017859562062563</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7.059827220058307</c:v>
                </c:pt>
                <c:pt idx="47">
                  <c:v>7.0910501268218633</c:v>
                </c:pt>
                <c:pt idx="48">
                  <c:v>7.13503965296686</c:v>
                </c:pt>
                <c:pt idx="49">
                  <c:v>7.1649102173769563</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7.3090836793701666</c:v>
                </c:pt>
                <c:pt idx="51">
                  <c:v>7.3563247541711938</c:v>
                </c:pt>
                <c:pt idx="52">
                  <c:v>#N/A</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7.6192670299998513</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6.820227471667951</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6.1596856293888802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0.14326968028909537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1.5095343069824425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0.14459338128147969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0.51864153127097978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0.1668992331710033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7.4221612671545296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7.0577224631691982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r>
                      <a:rPr lang="en-GB" dirty="0"/>
                      <a:t>Q20. Would you know who to contact out of office hours within the NHS if you had a crisis? This should be a person or a team within NHS mental health services.</a:t>
                    </a:r>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Would you know who to contact out of office hours within the NHS if you had a crisis? (This should be a person or team within NHS mental health services).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5.1166516263035504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8.871224478131623E-2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0.47820347149246878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0.13331955255143235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1.391837140706766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0.13331955255143324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0.47820347149246789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8.6499232607085474E-2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6.6142036622226197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6.5128054654821508</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Thinking about the last time you contacted this person or team, did you get the help you needed?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4.90030225777471</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0.17370458480550344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0.15652376506370658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1.6340858144935746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0.15652376506370835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9.383825569846671E-2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6.4243174856267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6.0475735148907104</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How do you feel about the length of time it took you to get through to this person or team?</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0.39545454545454545</c:v>
                </c:pt>
                <c:pt idx="1">
                  <c:v>0.6045454545454545</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6.0860306096769632</c:v>
                </c:pt>
                <c:pt idx="1">
                  <c:v>6.2906808899529301</c:v>
                </c:pt>
                <c:pt idx="2">
                  <c:v>6.4173877271839794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6.5384316471129438</c:v>
                </c:pt>
                <c:pt idx="4">
                  <c:v>6.5654710337726314</c:v>
                </c:pt>
                <c:pt idx="5">
                  <c:v>6.5709339407952463</c:v>
                </c:pt>
                <c:pt idx="6">
                  <c:v>6.572241994271347</c:v>
                </c:pt>
                <c:pt idx="7">
                  <c:v>6.5771990484191898</c:v>
                </c:pt>
                <c:pt idx="8">
                  <c:v>6.6402828555114999</c:v>
                </c:pt>
                <c:pt idx="9">
                  <c:v>6.6469362014391464</c:v>
                </c:pt>
                <c:pt idx="10">
                  <c:v>6.7208834671623201</c:v>
                </c:pt>
                <c:pt idx="11">
                  <c:v>6.7264367819469193</c:v>
                </c:pt>
                <c:pt idx="12">
                  <c:v>6.7708858008393991</c:v>
                </c:pt>
                <c:pt idx="13">
                  <c:v>6.8290389131032434</c:v>
                </c:pt>
                <c:pt idx="14">
                  <c:v>6.8307665740827126</c:v>
                </c:pt>
                <c:pt idx="15">
                  <c:v>6.8471837561394677</c:v>
                </c:pt>
                <c:pt idx="16">
                  <c:v>6.8486355303714062</c:v>
                </c:pt>
                <c:pt idx="17">
                  <c:v>6.854310627790003</c:v>
                </c:pt>
                <c:pt idx="18">
                  <c:v>6.8639048512383631</c:v>
                </c:pt>
                <c:pt idx="19">
                  <c:v>6.9196617725983067</c:v>
                </c:pt>
                <c:pt idx="20">
                  <c:v>6.9648110057684329</c:v>
                </c:pt>
                <c:pt idx="21">
                  <c:v>6.9962845880005027</c:v>
                </c:pt>
                <c:pt idx="22">
                  <c:v>7.0523002551421667</c:v>
                </c:pt>
                <c:pt idx="23">
                  <c:v>7.0546222419184064</c:v>
                </c:pt>
                <c:pt idx="24">
                  <c:v>7.0552170410596462</c:v>
                </c:pt>
                <c:pt idx="25">
                  <c:v>7.057905108647593</c:v>
                </c:pt>
                <c:pt idx="26">
                  <c:v>7.0809996412775504</c:v>
                </c:pt>
                <c:pt idx="27">
                  <c:v>7.1116704892270874</c:v>
                </c:pt>
                <c:pt idx="28">
                  <c:v>7.127054795254594</c:v>
                </c:pt>
                <c:pt idx="29">
                  <c:v>7.1426494090026607</c:v>
                </c:pt>
                <c:pt idx="30">
                  <c:v>7.1969425028904537</c:v>
                </c:pt>
                <c:pt idx="31">
                  <c:v>7.2321094990868966</c:v>
                </c:pt>
                <c:pt idx="32">
                  <c:v>7.2380520018651398</c:v>
                </c:pt>
                <c:pt idx="33">
                  <c:v>7.2571916203805102</c:v>
                </c:pt>
                <c:pt idx="34">
                  <c:v>7.2841042956044602</c:v>
                </c:pt>
                <c:pt idx="35">
                  <c:v>7.287761389950357</c:v>
                </c:pt>
                <c:pt idx="36">
                  <c:v>7.3047944147287671</c:v>
                </c:pt>
                <c:pt idx="37">
                  <c:v>7.3118222516289899</c:v>
                </c:pt>
                <c:pt idx="38">
                  <c:v>7.3119730827438767</c:v>
                </c:pt>
                <c:pt idx="39">
                  <c:v>7.3197648861689162</c:v>
                </c:pt>
                <c:pt idx="40">
                  <c:v>7.3491749116822334</c:v>
                </c:pt>
                <c:pt idx="41">
                  <c:v>7.3962378593086839</c:v>
                </c:pt>
                <c:pt idx="42">
                  <c:v>7.4220221953002463</c:v>
                </c:pt>
                <c:pt idx="43">
                  <c:v>7.422584393376698</c:v>
                </c:pt>
                <c:pt idx="44">
                  <c:v>7.4288368134116398</c:v>
                </c:pt>
                <c:pt idx="45">
                  <c:v>7.4385568029331379</c:v>
                </c:pt>
                <c:pt idx="46">
                  <c:v>7.5143995279345104</c:v>
                </c:pt>
                <c:pt idx="47">
                  <c:v>7.5182270209603397</c:v>
                </c:pt>
                <c:pt idx="48">
                  <c:v>7.537918977839297</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7.5967252368473472</c:v>
                </c:pt>
                <c:pt idx="50">
                  <c:v>#N/A</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7.6771419194137254</c:v>
                </c:pt>
                <c:pt idx="51">
                  <c:v>7.7142291274290669</c:v>
                </c:pt>
                <c:pt idx="52">
                  <c:v>#N/A</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8.1074486597374058</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7.3119730827438767</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7.1500713203291504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0.11466033544252241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8.2218818069376809E-2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0.85835275069516292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8.2218818069376809E-2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0.29491041239142568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2.885476266449416E-2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8.0218131646061099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7.7761268491886328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Has the purpose of your medicines ever been discussed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4.9748539361124298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0.20543338917929166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0.12269101160978835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1.2808766870373987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0.12269101160978835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0.32477882142960279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6.0093232186923098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5.94341668042021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Have the possible side effects of your medicines ever been discussed with you?</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6.1106290217410901</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0.40941213136138721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0.15527850465516124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1.6210854731835713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0.15527850465516124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0.22805026897603931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7.9047828649332104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7.4858623943494251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In the last 12 months, has an NHS mental health worker checked with you about how you are getting on with your medicines? (That is, have your medicines been reviewed?).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6.73291207811394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6.65729881965727</c:v>
                </c:pt>
                <c:pt idx="2">
                  <c:v>6.8550649524046099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#N/A</c:v>
                </c:pt>
                <c:pt idx="2">
                  <c:v>#N/A</c:v>
                </c:pt>
                <c:pt idx="3">
                  <c:v>7.0488432503463798</c:v>
                </c:pt>
                <c:pt idx="4">
                  <c:v>7.0745056981919499</c:v>
                </c:pt>
                <c:pt idx="5">
                  <c:v>7.0846936046721503</c:v>
                </c:pt>
                <c:pt idx="6">
                  <c:v>7.1019482390529554</c:v>
                </c:pt>
                <c:pt idx="7">
                  <c:v>7.1500441600999149</c:v>
                </c:pt>
                <c:pt idx="8">
                  <c:v>7.1666909217175796</c:v>
                </c:pt>
                <c:pt idx="9">
                  <c:v>7.1819823395613964</c:v>
                </c:pt>
                <c:pt idx="10">
                  <c:v>7.2533857461921798</c:v>
                </c:pt>
                <c:pt idx="11">
                  <c:v>7.2736379376138043</c:v>
                </c:pt>
                <c:pt idx="12">
                  <c:v>7.2989791887397004</c:v>
                </c:pt>
                <c:pt idx="13">
                  <c:v>7.3073862065145203</c:v>
                </c:pt>
                <c:pt idx="14">
                  <c:v>7.31762867448119</c:v>
                </c:pt>
                <c:pt idx="15">
                  <c:v>7.3224876491874253</c:v>
                </c:pt>
                <c:pt idx="16">
                  <c:v>7.3497071766828803</c:v>
                </c:pt>
                <c:pt idx="17">
                  <c:v>7.3517497364499711</c:v>
                </c:pt>
                <c:pt idx="18">
                  <c:v>7.3581015072772953</c:v>
                </c:pt>
                <c:pt idx="19">
                  <c:v>7.3815095125734951</c:v>
                </c:pt>
                <c:pt idx="20">
                  <c:v>7.4239628155894941</c:v>
                </c:pt>
                <c:pt idx="21">
                  <c:v>7.4714203354069504</c:v>
                </c:pt>
                <c:pt idx="22">
                  <c:v>7.5411584508314551</c:v>
                </c:pt>
                <c:pt idx="23">
                  <c:v>7.5439574664265496</c:v>
                </c:pt>
                <c:pt idx="24">
                  <c:v>7.5779039343680603</c:v>
                </c:pt>
                <c:pt idx="25">
                  <c:v>7.6314463007127902</c:v>
                </c:pt>
                <c:pt idx="26">
                  <c:v>7.64682298212227</c:v>
                </c:pt>
                <c:pt idx="27">
                  <c:v>7.6659406663135954</c:v>
                </c:pt>
                <c:pt idx="28">
                  <c:v>7.6879399613121198</c:v>
                </c:pt>
                <c:pt idx="29">
                  <c:v>7.6917691797939503</c:v>
                </c:pt>
                <c:pt idx="30">
                  <c:v>7.6935101218316149</c:v>
                </c:pt>
                <c:pt idx="31">
                  <c:v>7.7334770845854397</c:v>
                </c:pt>
                <c:pt idx="32">
                  <c:v>7.7539272169517899</c:v>
                </c:pt>
                <c:pt idx="33">
                  <c:v>7.7592138856037103</c:v>
                </c:pt>
                <c:pt idx="34">
                  <c:v>7.7609605111205653</c:v>
                </c:pt>
                <c:pt idx="35">
                  <c:v>7.7613222900330854</c:v>
                </c:pt>
                <c:pt idx="36">
                  <c:v>7.7700419312683344</c:v>
                </c:pt>
                <c:pt idx="37">
                  <c:v>7.7799947262152536</c:v>
                </c:pt>
                <c:pt idx="38">
                  <c:v>7.7951900201061051</c:v>
                </c:pt>
                <c:pt idx="39">
                  <c:v>7.7960184340269656</c:v>
                </c:pt>
                <c:pt idx="40">
                  <c:v>7.8099906549606697</c:v>
                </c:pt>
                <c:pt idx="41">
                  <c:v>7.8278794595338903</c:v>
                </c:pt>
                <c:pt idx="42">
                  <c:v>7.8460618199125003</c:v>
                </c:pt>
                <c:pt idx="43">
                  <c:v>7.8640914737512997</c:v>
                </c:pt>
                <c:pt idx="44">
                  <c:v>7.8806401705087952</c:v>
                </c:pt>
                <c:pt idx="45">
                  <c:v>7.9293333050906991</c:v>
                </c:pt>
                <c:pt idx="46">
                  <c:v>7.9904924346534756</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8.0235032517716007</c:v>
                </c:pt>
                <c:pt idx="48">
                  <c:v>8.0815945045244852</c:v>
                </c:pt>
                <c:pt idx="49">
                  <c:v>8.0927879046499793</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8.3058348444824937</c:v>
                </c:pt>
                <c:pt idx="51">
                  <c:v>8.3326575602417243</c:v>
                </c:pt>
                <c:pt idx="52">
                  <c:v>8.4661093008368393</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8.4661093008368393</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6.8037314281588799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0.23686227055448228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0.38623133823858424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0.10767840943229068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1.1241472584621413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0.10298848007237105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8.7616391849187494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8.0965770756153095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Were these NHS talking therapies explained to you in a way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6.0694797677016901</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0.20550037659593379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0.12351804383196274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1.289510785647499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0.12351804383196274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0.35905239914588094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902092016"/>
        <c:axId val="902095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8.1705794167549293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7.0432535809533396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involved as much as you wanted to be in deciding what NHS talking therapies to use?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902088752"/>
        <c:axId val="902091472"/>
      </c:scatterChart>
      <c:catAx>
        <c:axId val="902092016"/>
        <c:scaling>
          <c:orientation val="minMax"/>
        </c:scaling>
        <c:delete val="1"/>
        <c:axPos val="l"/>
        <c:numFmt formatCode="General" sourceLinked="1"/>
        <c:majorTickMark val="out"/>
        <c:minorTickMark val="none"/>
        <c:tickLblPos val="nextTo"/>
        <c:crossAx val="902095280"/>
        <c:crosses val="autoZero"/>
        <c:auto val="1"/>
        <c:lblAlgn val="ctr"/>
        <c:lblOffset val="100"/>
        <c:noMultiLvlLbl val="0"/>
      </c:catAx>
      <c:valAx>
        <c:axId val="902095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2016"/>
        <c:crosses val="autoZero"/>
        <c:crossBetween val="between"/>
      </c:valAx>
      <c:valAx>
        <c:axId val="902091472"/>
        <c:scaling>
          <c:orientation val="minMax"/>
          <c:min val="0"/>
        </c:scaling>
        <c:delete val="1"/>
        <c:axPos val="r"/>
        <c:numFmt formatCode="#;;0" sourceLinked="0"/>
        <c:majorTickMark val="out"/>
        <c:minorTickMark val="none"/>
        <c:tickLblPos val="nextTo"/>
        <c:crossAx val="902088752"/>
        <c:crosses val="max"/>
        <c:crossBetween val="midCat"/>
        <c:majorUnit val="1"/>
      </c:valAx>
      <c:valAx>
        <c:axId val="9020887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09147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3.689943044761852</c:v>
                </c:pt>
                <c:pt idx="1">
                  <c:v>3.8258042839419901</c:v>
                </c:pt>
                <c:pt idx="2">
                  <c:v>4.041718220568705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3.8865772016454452</c:v>
                </c:pt>
                <c:pt idx="4">
                  <c:v>4.0881226357134626</c:v>
                </c:pt>
                <c:pt idx="5">
                  <c:v>4.1117566068285978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4.1251728149600222</c:v>
                </c:pt>
                <c:pt idx="7">
                  <c:v>4.1619394398298128</c:v>
                </c:pt>
                <c:pt idx="8">
                  <c:v>4.3752661666643036</c:v>
                </c:pt>
                <c:pt idx="9">
                  <c:v>4.3987861387897453</c:v>
                </c:pt>
                <c:pt idx="10">
                  <c:v>4.4185351497809329</c:v>
                </c:pt>
                <c:pt idx="11">
                  <c:v>4.4332865086769502</c:v>
                </c:pt>
                <c:pt idx="12">
                  <c:v>4.4476873780640229</c:v>
                </c:pt>
                <c:pt idx="13">
                  <c:v>4.4580828065229721</c:v>
                </c:pt>
                <c:pt idx="14">
                  <c:v>4.5188980255025779</c:v>
                </c:pt>
                <c:pt idx="15">
                  <c:v>4.5273958084334973</c:v>
                </c:pt>
                <c:pt idx="16">
                  <c:v>4.5412163377271177</c:v>
                </c:pt>
                <c:pt idx="17">
                  <c:v>4.5535541038203977</c:v>
                </c:pt>
                <c:pt idx="18">
                  <c:v>4.5722472510853498</c:v>
                </c:pt>
                <c:pt idx="19">
                  <c:v>4.5757769414277014</c:v>
                </c:pt>
                <c:pt idx="20">
                  <c:v>4.6245417532622772</c:v>
                </c:pt>
                <c:pt idx="21">
                  <c:v>4.6259100404959597</c:v>
                </c:pt>
                <c:pt idx="22">
                  <c:v>4.6559140889678998</c:v>
                </c:pt>
                <c:pt idx="23">
                  <c:v>4.6617777510702947</c:v>
                </c:pt>
                <c:pt idx="24">
                  <c:v>4.7121988354932798</c:v>
                </c:pt>
                <c:pt idx="25">
                  <c:v>4.7180619950224898</c:v>
                </c:pt>
                <c:pt idx="26">
                  <c:v>4.7339630600674001</c:v>
                </c:pt>
                <c:pt idx="27">
                  <c:v>4.7872220487986379</c:v>
                </c:pt>
                <c:pt idx="28">
                  <c:v>4.8681291521629566</c:v>
                </c:pt>
                <c:pt idx="29">
                  <c:v>4.9242014633270026</c:v>
                </c:pt>
                <c:pt idx="30">
                  <c:v>4.9375069944666423</c:v>
                </c:pt>
                <c:pt idx="31">
                  <c:v>4.9874961976122902</c:v>
                </c:pt>
                <c:pt idx="32">
                  <c:v>5.0183047604526676</c:v>
                </c:pt>
                <c:pt idx="33">
                  <c:v>5.0276458037450684</c:v>
                </c:pt>
                <c:pt idx="34">
                  <c:v>5.030342415705328</c:v>
                </c:pt>
                <c:pt idx="35">
                  <c:v>5.0531196521173696</c:v>
                </c:pt>
                <c:pt idx="36">
                  <c:v>5.0760609855847729</c:v>
                </c:pt>
                <c:pt idx="37">
                  <c:v>5.0832845703481651</c:v>
                </c:pt>
                <c:pt idx="38">
                  <c:v>5.09213004999779</c:v>
                </c:pt>
                <c:pt idx="39">
                  <c:v>5.1155603542959049</c:v>
                </c:pt>
                <c:pt idx="40">
                  <c:v>5.1216265751616303</c:v>
                </c:pt>
                <c:pt idx="41">
                  <c:v>5.1305791989478351</c:v>
                </c:pt>
                <c:pt idx="42">
                  <c:v>5.1346139224273601</c:v>
                </c:pt>
                <c:pt idx="43">
                  <c:v>5.17593292886251</c:v>
                </c:pt>
                <c:pt idx="44">
                  <c:v>5.1884627499665132</c:v>
                </c:pt>
                <c:pt idx="45">
                  <c:v>5.1908366047657299</c:v>
                </c:pt>
                <c:pt idx="46">
                  <c:v>5.2214728963051051</c:v>
                </c:pt>
                <c:pt idx="47">
                  <c:v>5.2356781268866071</c:v>
                </c:pt>
                <c:pt idx="48">
                  <c:v>5.2973573676047954</c:v>
                </c:pt>
                <c:pt idx="49">
                  <c:v>5.3139414691447797</c:v>
                </c:pt>
                <c:pt idx="50">
                  <c:v>#N/A</c:v>
                </c:pt>
                <c:pt idx="51">
                  <c:v>#N/A</c:v>
                </c:pt>
                <c:pt idx="52">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5.3810282755004977</c:v>
                </c:pt>
                <c:pt idx="51">
                  <c:v>#N/A</c:v>
                </c:pt>
                <c:pt idx="52">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5.4902325360591702</c:v>
                </c:pt>
                <c:pt idx="52">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6.4457889626512044</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4.7180619950224898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3.2530135586545299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0.45092490871546831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0.16406417947671992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1.7128066670279578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0.16406417947671947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0.58848127429067887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0.41800661511407533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4.7078478116050704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4.7244059803606984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In the last 12 months, did NHS mental health services support you with your physical health needs (this might be an injury, a disability, or a condition such as diabetes, epilepsy, etc)?</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2.6930236935234602</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0.13568957963193284</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0.16290562948429521</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1.7007115701125937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0.16290562948429432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0.40974915268087386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3.6586139334048902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0.0</c:formatCode>
                <c:ptCount val="1"/>
                <c:pt idx="0">
                  <c:v>3.8419746876959842</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financial advice or benefits?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Asian/Asian British</c:v>
                </c:pt>
                <c:pt idx="3">
                  <c:v>Black/Black British</c:v>
                </c:pt>
                <c:pt idx="4">
                  <c:v>Arab/Other ethnic group </c:v>
                </c:pt>
                <c:pt idx="5">
                  <c:v>Not known</c:v>
                </c:pt>
              </c:strCache>
            </c:strRef>
          </c:cat>
          <c:val>
            <c:numRef>
              <c:f>Feuil1!$B$2:$B$7</c:f>
              <c:numCache>
                <c:formatCode>0%</c:formatCode>
                <c:ptCount val="6"/>
                <c:pt idx="0">
                  <c:v>0.77272727272727271</c:v>
                </c:pt>
                <c:pt idx="1">
                  <c:v>3.1818181818181822E-2</c:v>
                </c:pt>
                <c:pt idx="2">
                  <c:v>6.8181818181818163E-2</c:v>
                </c:pt>
                <c:pt idx="3">
                  <c:v>8.1818181818181818E-2</c:v>
                </c:pt>
                <c:pt idx="4">
                  <c:v>0</c:v>
                </c:pt>
                <c:pt idx="5">
                  <c:v>4.5454545454545456E-2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2.5667692900149599</c:v>
                </c:pt>
              </c:numCache>
            </c:numRef>
          </c:val>
          <c:extLs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0.25343016909579807</c:v>
                </c:pt>
              </c:numCache>
            </c:numRef>
          </c:val>
          <c:extLs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0.17341317318206517</c:v>
                </c:pt>
              </c:numCache>
            </c:numRef>
          </c:val>
          <c:extLs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1.8104088297888454</c:v>
                </c:pt>
              </c:numCache>
            </c:numRef>
          </c:val>
          <c:extLs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0.17341317318206784</c:v>
                </c:pt>
              </c:numCache>
            </c:numRef>
          </c:val>
          <c:extLs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0.62201514954976833</c:v>
                </c:pt>
              </c:numCache>
            </c:numRef>
          </c:val>
          <c:extLs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0.1070711969139051</c:v>
                </c:pt>
              </c:numCache>
            </c:numRef>
          </c:val>
          <c:extLs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3.7363988255598302</c:v>
                </c:pt>
              </c:numCache>
            </c:numRef>
          </c:xVal>
          <c:yVal>
            <c:numLit>
              <c:formatCode>General</c:formatCode>
              <c:ptCount val="1"/>
              <c:pt idx="0">
                <c:v>1</c:v>
              </c:pt>
            </c:numLit>
          </c:yVal>
          <c:smooth val="0"/>
          <c:extLs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0E-4252-BF8A-1AE96699AE36}"/>
              </c:ext>
            </c:extLst>
          </c:dPt>
          <c:xVal>
            <c:numRef>
              <c:f>Sheet1!$B$12</c:f>
              <c:numCache>
                <c:formatCode>0.0</c:formatCode>
                <c:ptCount val="1"/>
                <c:pt idx="0">
                  <c:v>3.8988170471872481</c:v>
                </c:pt>
              </c:numCache>
            </c:numRef>
          </c:xVal>
          <c:yVal>
            <c:numLit>
              <c:formatCode>General</c:formatCode>
              <c:ptCount val="1"/>
              <c:pt idx="0">
                <c:v>1</c:v>
              </c:pt>
            </c:numLit>
          </c:yVal>
          <c:smooth val="0"/>
          <c:extLs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0E-4252-BF8A-1AE96699AE3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In the last 12 months, did NHS mental health services give you any help or advice with finding support for finding or keeping work (paid or voluntary)?</c:v>
                  </c:pt>
                </c15:dlblRangeCache>
              </c15:datalabelsRange>
            </c:ext>
            <c:ext xmlns:c16="http://schemas.microsoft.com/office/drawing/2014/chart" uri="{C3380CC4-5D6E-409C-BE32-E72D297353CC}">
              <c16:uniqueId val="{0000000C-F30E-4252-BF8A-1AE96699AE36}"/>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5.5029705114987602</c:v>
                </c:pt>
              </c:numCache>
            </c:numRef>
          </c:val>
          <c:extLs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6.6144424994853068E-2</c:v>
                </c:pt>
              </c:numCache>
            </c:numRef>
          </c:val>
          <c:extLs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0.38253978060621918</c:v>
                </c:pt>
              </c:numCache>
            </c:numRef>
          </c:val>
          <c:extLs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0.10664923076441379</c:v>
                </c:pt>
              </c:numCache>
            </c:numRef>
          </c:val>
          <c:extLs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1.1134027797494515</c:v>
                </c:pt>
              </c:numCache>
            </c:numRef>
          </c:val>
          <c:extLs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0.10664923076441468</c:v>
                </c:pt>
              </c:numCache>
            </c:numRef>
          </c:val>
          <c:extLs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0.38253978060621829</c:v>
                </c:pt>
              </c:numCache>
            </c:numRef>
          </c:val>
          <c:extLs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0.39939249221947914</c:v>
                </c:pt>
              </c:numCache>
            </c:numRef>
          </c:val>
          <c:extLs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6.7693874095201698</c:v>
                </c:pt>
              </c:numCache>
            </c:numRef>
          </c:xVal>
          <c:yVal>
            <c:numLit>
              <c:formatCode>General</c:formatCode>
              <c:ptCount val="1"/>
              <c:pt idx="0">
                <c:v>1</c:v>
              </c:pt>
            </c:numLit>
          </c:yVal>
          <c:smooth val="0"/>
          <c:extLs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05-413B-A6D0-31C628033B44}"/>
              </c:ext>
            </c:extLst>
          </c:dPt>
          <c:xVal>
            <c:numRef>
              <c:f>Sheet1!$B$12</c:f>
              <c:numCache>
                <c:formatCode>0.0</c:formatCode>
                <c:ptCount val="1"/>
                <c:pt idx="0">
                  <c:v>6.6150053377389693</c:v>
                </c:pt>
              </c:numCache>
            </c:numRef>
          </c:xVal>
          <c:yVal>
            <c:numLit>
              <c:formatCode>General</c:formatCode>
              <c:ptCount val="1"/>
              <c:pt idx="0">
                <c:v>1</c:v>
              </c:pt>
            </c:numLit>
          </c:yVal>
          <c:smooth val="0"/>
          <c:extLs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05-413B-A6D0-31C628033B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BB05-413B-A6D0-31C628033B44}"/>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0.97007110894348003</c:v>
                </c:pt>
                <c:pt idx="1">
                  <c:v>0.97646226304059403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1.0749668092737401</c:v>
                </c:pt>
                <c:pt idx="3">
                  <c:v>1.2109965079281499</c:v>
                </c:pt>
                <c:pt idx="4">
                  <c:v>1.21571496993285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1.2672859301450099</c:v>
                </c:pt>
                <c:pt idx="6">
                  <c:v>1.3230179571840801</c:v>
                </c:pt>
                <c:pt idx="7">
                  <c:v>1.37792208918708</c:v>
                </c:pt>
                <c:pt idx="8">
                  <c:v>1.3957152558810499</c:v>
                </c:pt>
                <c:pt idx="9">
                  <c:v>1.5053972790510199</c:v>
                </c:pt>
                <c:pt idx="10">
                  <c:v>1.5094624009724</c:v>
                </c:pt>
                <c:pt idx="11">
                  <c:v>1.51992895963956</c:v>
                </c:pt>
                <c:pt idx="12">
                  <c:v>1.52545421425894</c:v>
                </c:pt>
                <c:pt idx="13">
                  <c:v>1.58181878510225</c:v>
                </c:pt>
                <c:pt idx="14">
                  <c:v>1.59509884317054</c:v>
                </c:pt>
                <c:pt idx="15">
                  <c:v>1.66038149724276</c:v>
                </c:pt>
                <c:pt idx="16">
                  <c:v>1.6725108964472799</c:v>
                </c:pt>
                <c:pt idx="17">
                  <c:v>1.71572322690478</c:v>
                </c:pt>
                <c:pt idx="18">
                  <c:v>1.71973087554113</c:v>
                </c:pt>
                <c:pt idx="19">
                  <c:v>1.7590909867537701</c:v>
                </c:pt>
                <c:pt idx="20">
                  <c:v>1.78104151228264</c:v>
                </c:pt>
                <c:pt idx="21">
                  <c:v>1.78452774956174</c:v>
                </c:pt>
                <c:pt idx="22">
                  <c:v>1.79170987122822</c:v>
                </c:pt>
                <c:pt idx="23">
                  <c:v>1.81470770934801</c:v>
                </c:pt>
                <c:pt idx="24">
                  <c:v>1.8371090821263201</c:v>
                </c:pt>
                <c:pt idx="25">
                  <c:v>1.85314629696984</c:v>
                </c:pt>
                <c:pt idx="26">
                  <c:v>1.90153979296163</c:v>
                </c:pt>
                <c:pt idx="27">
                  <c:v>1.90542926089783</c:v>
                </c:pt>
                <c:pt idx="28">
                  <c:v>1.94878641890327</c:v>
                </c:pt>
                <c:pt idx="29">
                  <c:v>1.97853370036434</c:v>
                </c:pt>
                <c:pt idx="30">
                  <c:v>1.98030274034331</c:v>
                </c:pt>
                <c:pt idx="31">
                  <c:v>1.98809705214539</c:v>
                </c:pt>
                <c:pt idx="32">
                  <c:v>2.0230782420486202</c:v>
                </c:pt>
                <c:pt idx="33">
                  <c:v>2.0244621003706902</c:v>
                </c:pt>
                <c:pt idx="34">
                  <c:v>2.0461910475607898</c:v>
                </c:pt>
                <c:pt idx="35">
                  <c:v>2.0470704919293401</c:v>
                </c:pt>
                <c:pt idx="36">
                  <c:v>2.0914012252354399</c:v>
                </c:pt>
                <c:pt idx="37">
                  <c:v>2.1233386876570801</c:v>
                </c:pt>
                <c:pt idx="38">
                  <c:v>2.1755029063873099</c:v>
                </c:pt>
                <c:pt idx="39">
                  <c:v>2.1805741326385002</c:v>
                </c:pt>
                <c:pt idx="40">
                  <c:v>2.1986972460829501</c:v>
                </c:pt>
                <c:pt idx="41">
                  <c:v>2.3491033930096599</c:v>
                </c:pt>
                <c:pt idx="42">
                  <c:v>2.3755606875809701</c:v>
                </c:pt>
                <c:pt idx="43">
                  <c:v>2.4381333741438</c:v>
                </c:pt>
                <c:pt idx="44">
                  <c:v>2.4486320839397302</c:v>
                </c:pt>
                <c:pt idx="45">
                  <c:v>2.4702977364702101</c:v>
                </c:pt>
                <c:pt idx="46">
                  <c:v>2.68637654049438</c:v>
                </c:pt>
                <c:pt idx="47">
                  <c:v>2.7147923425481801</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2.8104268766546299</c:v>
                </c:pt>
                <c:pt idx="49">
                  <c:v>2.8690765823675499</c:v>
                </c:pt>
                <c:pt idx="50">
                  <c:v>3.15482365551467</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3.15025894544981</c:v>
                </c:pt>
                <c:pt idx="52">
                  <c:v>#N/A</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3.5993157507652001</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2.7147923425481801</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0.97007110894348003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0.15056106036457895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1.6500109856322782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0.15804918540810098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0.566906111536436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0.10371729888032588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2.7147923425481801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1.945637662124198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Aside from in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6.0510876645571994</c:v>
                </c:pt>
                <c:pt idx="1">
                  <c:v>6.3399507427901654</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6.391177772211055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6.4840023988607536</c:v>
                </c:pt>
                <c:pt idx="4">
                  <c:v>6.5068605325072904</c:v>
                </c:pt>
                <c:pt idx="5">
                  <c:v>6.5179871504815949</c:v>
                </c:pt>
                <c:pt idx="6">
                  <c:v>6.5278600719477602</c:v>
                </c:pt>
                <c:pt idx="7">
                  <c:v>6.5278865603415799</c:v>
                </c:pt>
                <c:pt idx="8">
                  <c:v>6.5799367317312099</c:v>
                </c:pt>
                <c:pt idx="9">
                  <c:v>6.5874183257018757</c:v>
                </c:pt>
                <c:pt idx="10">
                  <c:v>6.5964250174159549</c:v>
                </c:pt>
                <c:pt idx="11">
                  <c:v>6.6965084832953599</c:v>
                </c:pt>
                <c:pt idx="12">
                  <c:v>6.7154239278443999</c:v>
                </c:pt>
                <c:pt idx="13">
                  <c:v>6.7391949304528751</c:v>
                </c:pt>
                <c:pt idx="14">
                  <c:v>6.7408040926297348</c:v>
                </c:pt>
                <c:pt idx="15">
                  <c:v>6.7592807100524199</c:v>
                </c:pt>
                <c:pt idx="16">
                  <c:v>6.8565469200581006</c:v>
                </c:pt>
                <c:pt idx="17">
                  <c:v>6.8625530913126749</c:v>
                </c:pt>
                <c:pt idx="18">
                  <c:v>6.8671338050301198</c:v>
                </c:pt>
                <c:pt idx="19">
                  <c:v>6.8729469020112948</c:v>
                </c:pt>
                <c:pt idx="20">
                  <c:v>6.8813675832034704</c:v>
                </c:pt>
                <c:pt idx="21">
                  <c:v>6.9008886977046986</c:v>
                </c:pt>
                <c:pt idx="22">
                  <c:v>6.9081565550402946</c:v>
                </c:pt>
                <c:pt idx="23">
                  <c:v>6.9135501191951354</c:v>
                </c:pt>
                <c:pt idx="24">
                  <c:v>6.9398488840770653</c:v>
                </c:pt>
                <c:pt idx="25">
                  <c:v>6.9645952007608249</c:v>
                </c:pt>
                <c:pt idx="26">
                  <c:v>7.0124485852451546</c:v>
                </c:pt>
                <c:pt idx="27">
                  <c:v>7.0439894113932056</c:v>
                </c:pt>
                <c:pt idx="28">
                  <c:v>7.0460964856824946</c:v>
                </c:pt>
                <c:pt idx="29">
                  <c:v>7.0465974758697536</c:v>
                </c:pt>
                <c:pt idx="30">
                  <c:v>7.0662866294675704</c:v>
                </c:pt>
                <c:pt idx="31">
                  <c:v>7.1112061425962301</c:v>
                </c:pt>
                <c:pt idx="32">
                  <c:v>7.1302511517199596</c:v>
                </c:pt>
                <c:pt idx="33">
                  <c:v>7.1417593194470204</c:v>
                </c:pt>
                <c:pt idx="34">
                  <c:v>7.155076251542301</c:v>
                </c:pt>
                <c:pt idx="35">
                  <c:v>7.1749184722759951</c:v>
                </c:pt>
                <c:pt idx="36">
                  <c:v>7.1764464957010041</c:v>
                </c:pt>
                <c:pt idx="37">
                  <c:v>7.1805448315042852</c:v>
                </c:pt>
                <c:pt idx="38">
                  <c:v>7.19937584240256</c:v>
                </c:pt>
                <c:pt idx="39">
                  <c:v>7.2282850828295402</c:v>
                </c:pt>
                <c:pt idx="40">
                  <c:v>7.2493088987988799</c:v>
                </c:pt>
                <c:pt idx="41">
                  <c:v>7.2917466809953151</c:v>
                </c:pt>
                <c:pt idx="42">
                  <c:v>7.340713692626835</c:v>
                </c:pt>
                <c:pt idx="43">
                  <c:v>7.3505393867455098</c:v>
                </c:pt>
                <c:pt idx="44">
                  <c:v>7.3664407742801004</c:v>
                </c:pt>
                <c:pt idx="45">
                  <c:v>7.3811389771136398</c:v>
                </c:pt>
                <c:pt idx="46">
                  <c:v>7.3897771702366644</c:v>
                </c:pt>
                <c:pt idx="47">
                  <c:v>7.4286963675174054</c:v>
                </c:pt>
                <c:pt idx="48">
                  <c:v>#N/A</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7.4890604661039148</c:v>
                </c:pt>
                <c:pt idx="49">
                  <c:v>7.5235286100288414</c:v>
                </c:pt>
                <c:pt idx="50">
                  <c:v>7.6279599589329798</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7.5904438693072649</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8.2746050413036354</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7.1302511517199596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4.6603944320748498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0.37851932763847707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0.12283963943760945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1.2824283403916521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0.12283963943760945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0.4406131050678832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0.46764722938787884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6368"/>
        <c:axId val="9041704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6.1077381259282202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5.8029675693467651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r>
                      <a:rPr lang="en-GB" dirty="0"/>
                      <a:t>Q3.  In the last 12 months, do you feel you have seen NHS mental health services often enough for your needs? (This includes contact in person, via video call and telephone).</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61696"/>
        <c:axId val="904166048"/>
      </c:scatterChart>
      <c:catAx>
        <c:axId val="902096368"/>
        <c:scaling>
          <c:orientation val="minMax"/>
        </c:scaling>
        <c:delete val="1"/>
        <c:axPos val="l"/>
        <c:numFmt formatCode="General" sourceLinked="1"/>
        <c:majorTickMark val="out"/>
        <c:minorTickMark val="none"/>
        <c:tickLblPos val="nextTo"/>
        <c:crossAx val="904170400"/>
        <c:crosses val="autoZero"/>
        <c:auto val="1"/>
        <c:lblAlgn val="ctr"/>
        <c:lblOffset val="100"/>
        <c:noMultiLvlLbl val="0"/>
      </c:catAx>
      <c:valAx>
        <c:axId val="9041704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6368"/>
        <c:crosses val="autoZero"/>
        <c:crossBetween val="between"/>
      </c:valAx>
      <c:valAx>
        <c:axId val="904166048"/>
        <c:scaling>
          <c:orientation val="minMax"/>
          <c:min val="0"/>
        </c:scaling>
        <c:delete val="1"/>
        <c:axPos val="r"/>
        <c:numFmt formatCode="#;;0" sourceLinked="0"/>
        <c:majorTickMark val="out"/>
        <c:minorTickMark val="none"/>
        <c:tickLblPos val="nextTo"/>
        <c:crossAx val="904161696"/>
        <c:crosses val="max"/>
        <c:crossBetween val="midCat"/>
        <c:majorUnit val="1"/>
      </c:valAx>
      <c:valAx>
        <c:axId val="9041616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660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7.4417808970395498</c:v>
                </c:pt>
              </c:numCache>
            </c:numRef>
          </c:val>
          <c:extLs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8.9492969247518594E-2</c:v>
                </c:pt>
              </c:numCache>
            </c:numRef>
          </c:val>
          <c:extLs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0.10549921730469958</c:v>
                </c:pt>
              </c:numCache>
            </c:numRef>
          </c:val>
          <c:extLs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1.1013968030197674</c:v>
                </c:pt>
              </c:numCache>
            </c:numRef>
          </c:val>
          <c:extLs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0.10549921730469869</c:v>
                </c:pt>
              </c:numCache>
            </c:numRef>
          </c:val>
          <c:extLs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0.23025926525507678</c:v>
                </c:pt>
              </c:numCache>
            </c:numRef>
          </c:val>
          <c:extLs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8.1527641775117008</c:v>
                </c:pt>
              </c:numCache>
            </c:numRef>
          </c:xVal>
          <c:yVal>
            <c:numLit>
              <c:formatCode>General</c:formatCode>
              <c:ptCount val="1"/>
              <c:pt idx="0">
                <c:v>1</c:v>
              </c:pt>
            </c:numLit>
          </c:yVal>
          <c:smooth val="0"/>
          <c:extLs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0E-4252-BF8A-1AE96699AE36}"/>
              </c:ext>
            </c:extLst>
          </c:dPt>
          <c:xVal>
            <c:numRef>
              <c:f>Sheet1!$B$12</c:f>
              <c:numCache>
                <c:formatCode>0.0</c:formatCode>
                <c:ptCount val="1"/>
                <c:pt idx="0">
                  <c:v>8.1874714851016535</c:v>
                </c:pt>
              </c:numCache>
            </c:numRef>
          </c:xVal>
          <c:yVal>
            <c:numLit>
              <c:formatCode>General</c:formatCode>
              <c:ptCount val="1"/>
              <c:pt idx="0">
                <c:v>1</c:v>
              </c:pt>
            </c:numLit>
          </c:yVal>
          <c:smooth val="0"/>
          <c:extLs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0E-4252-BF8A-1AE96699AE3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F30E-4252-BF8A-1AE96699AE36}"/>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6.1269247604511197</c:v>
                </c:pt>
                <c:pt idx="1">
                  <c:v>6.1894354504332103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6.2096895991324104</c:v>
                </c:pt>
                <c:pt idx="3">
                  <c:v>6.2757822448092702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6.2404900130732601</c:v>
                </c:pt>
                <c:pt idx="5">
                  <c:v>6.2801786657460204</c:v>
                </c:pt>
                <c:pt idx="6">
                  <c:v>6.3085871449419999</c:v>
                </c:pt>
                <c:pt idx="7">
                  <c:v>6.3566924371094302</c:v>
                </c:pt>
                <c:pt idx="8">
                  <c:v>6.3652744796226601</c:v>
                </c:pt>
                <c:pt idx="9">
                  <c:v>6.3869330493422298</c:v>
                </c:pt>
                <c:pt idx="10">
                  <c:v>6.3870830468703499</c:v>
                </c:pt>
                <c:pt idx="11">
                  <c:v>6.40354184237209</c:v>
                </c:pt>
                <c:pt idx="12">
                  <c:v>6.4065971638859702</c:v>
                </c:pt>
                <c:pt idx="13">
                  <c:v>6.4170792316728296</c:v>
                </c:pt>
                <c:pt idx="14">
                  <c:v>6.5517606066360097</c:v>
                </c:pt>
                <c:pt idx="15">
                  <c:v>6.5671681320842898</c:v>
                </c:pt>
                <c:pt idx="16">
                  <c:v>6.6382703284756897</c:v>
                </c:pt>
                <c:pt idx="17">
                  <c:v>6.65216818492123</c:v>
                </c:pt>
                <c:pt idx="18">
                  <c:v>6.6708649273239304</c:v>
                </c:pt>
                <c:pt idx="19">
                  <c:v>6.6823570656226003</c:v>
                </c:pt>
                <c:pt idx="20">
                  <c:v>6.6928718572282104</c:v>
                </c:pt>
                <c:pt idx="21">
                  <c:v>6.6947159096488997</c:v>
                </c:pt>
                <c:pt idx="22">
                  <c:v>6.6962777854150399</c:v>
                </c:pt>
                <c:pt idx="23">
                  <c:v>6.6966593519182203</c:v>
                </c:pt>
                <c:pt idx="24">
                  <c:v>6.6998563155293303</c:v>
                </c:pt>
                <c:pt idx="25">
                  <c:v>6.7108916441294699</c:v>
                </c:pt>
                <c:pt idx="26">
                  <c:v>6.7384830628682604</c:v>
                </c:pt>
                <c:pt idx="27">
                  <c:v>6.8212913715213599</c:v>
                </c:pt>
                <c:pt idx="28">
                  <c:v>6.8268736710232201</c:v>
                </c:pt>
                <c:pt idx="29">
                  <c:v>6.8287837674333201</c:v>
                </c:pt>
                <c:pt idx="30">
                  <c:v>6.8295434776828596</c:v>
                </c:pt>
                <c:pt idx="31">
                  <c:v>6.8309437583240404</c:v>
                </c:pt>
                <c:pt idx="32">
                  <c:v>6.8374904849403597</c:v>
                </c:pt>
                <c:pt idx="33">
                  <c:v>6.8537344120928001</c:v>
                </c:pt>
                <c:pt idx="34">
                  <c:v>6.8628408275575801</c:v>
                </c:pt>
                <c:pt idx="35">
                  <c:v>6.8896145097654804</c:v>
                </c:pt>
                <c:pt idx="36">
                  <c:v>6.8915130339250998</c:v>
                </c:pt>
                <c:pt idx="37">
                  <c:v>6.91996597997775</c:v>
                </c:pt>
                <c:pt idx="38">
                  <c:v>6.92110077585036</c:v>
                </c:pt>
                <c:pt idx="39">
                  <c:v>6.9225880709186596</c:v>
                </c:pt>
                <c:pt idx="40">
                  <c:v>6.92572978288608</c:v>
                </c:pt>
                <c:pt idx="41">
                  <c:v>6.9279129420944798</c:v>
                </c:pt>
                <c:pt idx="42">
                  <c:v>6.9696425406995104</c:v>
                </c:pt>
                <c:pt idx="43">
                  <c:v>6.9762938249656701</c:v>
                </c:pt>
                <c:pt idx="44">
                  <c:v>7.0592703114882198</c:v>
                </c:pt>
                <c:pt idx="45">
                  <c:v>7.0634348110701399</c:v>
                </c:pt>
                <c:pt idx="46">
                  <c:v>7.16409633988357</c:v>
                </c:pt>
                <c:pt idx="47">
                  <c:v>7.16563346380181</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7.2157565569323996</c:v>
                </c:pt>
                <c:pt idx="49">
                  <c:v>7.2231089725642299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7.3510825923099397</c:v>
                </c:pt>
                <c:pt idx="51">
                  <c:v>7.4658287481886703</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7.8216704087855904</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6.6998563155293303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6.1269247604511197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4.9723424177975595E-2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9.1762337820186168E-2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0.95798573766547701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9.176233782018528E-2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0.3291420324933112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0.17436977835733547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6.6998563155293303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6.7474033912820239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Overall...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7.1491046444537147</c:v>
                </c:pt>
                <c:pt idx="1">
                  <c:v>7.1807903204141006</c:v>
                </c:pt>
                <c:pt idx="2">
                  <c:v>7.1838245115664652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7.2870063244930501</c:v>
                </c:pt>
                <c:pt idx="4">
                  <c:v>7.2996988421227549</c:v>
                </c:pt>
                <c:pt idx="5">
                  <c:v>7.3066825547634053</c:v>
                </c:pt>
                <c:pt idx="6">
                  <c:v>7.3095916557112997</c:v>
                </c:pt>
                <c:pt idx="7">
                  <c:v>7.3166074678806714</c:v>
                </c:pt>
                <c:pt idx="8">
                  <c:v>7.3510282414950714</c:v>
                </c:pt>
                <c:pt idx="9">
                  <c:v>7.4245164122763541</c:v>
                </c:pt>
                <c:pt idx="10">
                  <c:v>7.4481668581201346</c:v>
                </c:pt>
                <c:pt idx="11">
                  <c:v>7.456938180842295</c:v>
                </c:pt>
                <c:pt idx="12">
                  <c:v>7.468427221568315</c:v>
                </c:pt>
                <c:pt idx="13">
                  <c:v>7.4846572836371799</c:v>
                </c:pt>
                <c:pt idx="14">
                  <c:v>7.5121679228206606</c:v>
                </c:pt>
                <c:pt idx="15">
                  <c:v>7.5204990331270558</c:v>
                </c:pt>
                <c:pt idx="16">
                  <c:v>7.5235175610645904</c:v>
                </c:pt>
                <c:pt idx="17">
                  <c:v>7.5262893334152103</c:v>
                </c:pt>
                <c:pt idx="18">
                  <c:v>7.5367974953761214</c:v>
                </c:pt>
                <c:pt idx="19">
                  <c:v>7.5600652278538689</c:v>
                </c:pt>
                <c:pt idx="20">
                  <c:v>7.5714104061589698</c:v>
                </c:pt>
                <c:pt idx="21">
                  <c:v>7.5747379857011392</c:v>
                </c:pt>
                <c:pt idx="22">
                  <c:v>7.5926657231597297</c:v>
                </c:pt>
                <c:pt idx="23">
                  <c:v>7.6135145139848603</c:v>
                </c:pt>
                <c:pt idx="24">
                  <c:v>7.6355699837735198</c:v>
                </c:pt>
                <c:pt idx="25">
                  <c:v>7.6799801400124892</c:v>
                </c:pt>
                <c:pt idx="26">
                  <c:v>7.6909860557810052</c:v>
                </c:pt>
                <c:pt idx="27">
                  <c:v>7.7011144385324952</c:v>
                </c:pt>
                <c:pt idx="28">
                  <c:v>7.7317728580385348</c:v>
                </c:pt>
                <c:pt idx="29">
                  <c:v>7.7576108805883086</c:v>
                </c:pt>
                <c:pt idx="30">
                  <c:v>7.7612649471531006</c:v>
                </c:pt>
                <c:pt idx="31">
                  <c:v>7.7876570421510198</c:v>
                </c:pt>
                <c:pt idx="32">
                  <c:v>7.8080833969636254</c:v>
                </c:pt>
                <c:pt idx="33">
                  <c:v>7.8239962572748052</c:v>
                </c:pt>
                <c:pt idx="34">
                  <c:v>7.8486250833878302</c:v>
                </c:pt>
                <c:pt idx="35">
                  <c:v>7.8648117754305709</c:v>
                </c:pt>
                <c:pt idx="36">
                  <c:v>7.8788936282293349</c:v>
                </c:pt>
                <c:pt idx="37">
                  <c:v>7.9154671326300052</c:v>
                </c:pt>
                <c:pt idx="38">
                  <c:v>7.9388857459329403</c:v>
                </c:pt>
                <c:pt idx="39">
                  <c:v>7.9420474632426199</c:v>
                </c:pt>
                <c:pt idx="40">
                  <c:v>7.9470290879800949</c:v>
                </c:pt>
                <c:pt idx="41">
                  <c:v>7.9533073815060336</c:v>
                </c:pt>
                <c:pt idx="42">
                  <c:v>7.9593932857459908</c:v>
                </c:pt>
                <c:pt idx="43">
                  <c:v>7.9689378650404699</c:v>
                </c:pt>
                <c:pt idx="44">
                  <c:v>7.9823898172046501</c:v>
                </c:pt>
                <c:pt idx="45">
                  <c:v>7.986007164474815</c:v>
                </c:pt>
                <c:pt idx="46">
                  <c:v>8.0407639622406091</c:v>
                </c:pt>
                <c:pt idx="47">
                  <c:v>8.0642501271019853</c:v>
                </c:pt>
                <c:pt idx="48">
                  <c:v>8.0767181849149896</c:v>
                </c:pt>
                <c:pt idx="49">
                  <c:v>8.0882268292848956</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8.1694136744955053</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8.1888239092482991</c:v>
                </c:pt>
                <c:pt idx="52">
                  <c:v>#N/A</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8.6536744159166012</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7.9593932857459908</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0.2570093457943925</c:v>
                </c:pt>
                <c:pt idx="1">
                  <c:v>9.3457943925233638E-3</c:v>
                </c:pt>
                <c:pt idx="2">
                  <c:v>0.58878504672897192</c:v>
                </c:pt>
                <c:pt idx="3">
                  <c:v>2.8037383177570093E-2</c:v>
                </c:pt>
                <c:pt idx="4">
                  <c:v>0</c:v>
                </c:pt>
                <c:pt idx="5">
                  <c:v>2.336448598130841E-2</c:v>
                </c:pt>
                <c:pt idx="6">
                  <c:v>2.336448598130841E-2</c:v>
                </c:pt>
                <c:pt idx="7">
                  <c:v>1.8691588785046731E-2</c:v>
                </c:pt>
                <c:pt idx="8">
                  <c:v>5.1401869158878497E-2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6.1886045978449999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0.21371403233138331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0.12290934205112691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1.2831560257494417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0.12290934205112691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0.44086312114668402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0.25910020867315708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7.41492597708167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7.1668059851022292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In the last 12 months, have you and someone from NHS mental health services agreed how your care and treatment will be delivered? (i.e. in person, via video call or telephone).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7.4399334029548498</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4.2814858946211842E-3</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0.28780588180192268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8.0238128058231162E-2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0.83767462907698143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8.0238128058230274E-2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3.1148212190084124E-2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8.5038605944103107</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0.0</c:formatCode>
                <c:ptCount val="1"/>
                <c:pt idx="0">
                  <c:v>8.2310962132481187</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5A9438EE-234C-48D2-9621-665519CEF48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Q6. Have you received your care and treatment in the way you agreed?</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Q7. Were you given enough time to discuss your needs and treatment?</c:v>
                  </c:pt>
                </c:lvl>
              </c:multiLvlStrCache>
            </c:multiLvlStrRef>
          </c:cat>
          <c:val>
            <c:numRef>
              <c:f>Sheet1!$C$2:$C$10</c:f>
              <c:numCache>
                <c:formatCode>General</c:formatCode>
                <c:ptCount val="9"/>
                <c:pt idx="0">
                  <c:v>7.7478370155052101</c:v>
                </c:pt>
                <c:pt idx="1">
                  <c:v>6.9598807565139396</c:v>
                </c:pt>
                <c:pt idx="2">
                  <c:v>7.3713688518632496</c:v>
                </c:pt>
                <c:pt idx="3">
                  <c:v>7.6248978608858202</c:v>
                </c:pt>
                <c:pt idx="4">
                  <c:v>7.09475509771924</c:v>
                </c:pt>
                <c:pt idx="5">
                  <c:v>6.7842308935697302</c:v>
                </c:pt>
                <c:pt idx="6">
                  <c:v>7.2620778666948302</c:v>
                </c:pt>
                <c:pt idx="7">
                  <c:v>7.1258584682452399</c:v>
                </c:pt>
                <c:pt idx="8">
                  <c:v>7.3458114800878302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Q7. Were you given enough time to discuss your needs and treatment?</c:v>
                  </c:pt>
                </c:lvl>
              </c:multiLvlStrCache>
            </c:multiLvlStrRef>
          </c:cat>
          <c:val>
            <c:numRef>
              <c:f>Sheet1!$D$2:$D$10</c:f>
              <c:numCache>
                <c:formatCode>General</c:formatCode>
                <c:ptCount val="9"/>
                <c:pt idx="0">
                  <c:v>7.8298041514058241</c:v>
                </c:pt>
                <c:pt idx="1">
                  <c:v>7.5305359546405386</c:v>
                </c:pt>
                <c:pt idx="2">
                  <c:v>7.5829383016576726</c:v>
                </c:pt>
                <c:pt idx="3">
                  <c:v>7.5376159022072118</c:v>
                </c:pt>
                <c:pt idx="4">
                  <c:v>7.3704356174750307</c:v>
                </c:pt>
                <c:pt idx="5">
                  <c:v>7.3377774903999269</c:v>
                </c:pt>
                <c:pt idx="6">
                  <c:v>7.4749886105573573</c:v>
                </c:pt>
                <c:pt idx="7">
                  <c:v>7.124054503772193</c:v>
                </c:pt>
                <c:pt idx="8">
                  <c:v>7.1464372843526283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Q8. Did the person or people you saw understand how your mental health needs affect other areas of your life? (This includes contact in person, via video call and telephone).</c:v>
                  </c:pt>
                </c:lvl>
              </c:multiLvlStrCache>
            </c:multiLvlStrRef>
          </c:cat>
          <c:val>
            <c:numRef>
              <c:f>Sheet1!$C$2:$C$10</c:f>
              <c:numCache>
                <c:formatCode>General</c:formatCode>
                <c:ptCount val="9"/>
                <c:pt idx="0">
                  <c:v>7.2945017028799901</c:v>
                </c:pt>
                <c:pt idx="1">
                  <c:v>6.6693216027640396</c:v>
                </c:pt>
                <c:pt idx="2">
                  <c:v>6.8001333399893902</c:v>
                </c:pt>
                <c:pt idx="3">
                  <c:v>6.95414209478598</c:v>
                </c:pt>
                <c:pt idx="4">
                  <c:v>6.9132787200616903</c:v>
                </c:pt>
                <c:pt idx="5">
                  <c:v>6.5464746327855199</c:v>
                </c:pt>
                <c:pt idx="6">
                  <c:v>7.1657227211412202</c:v>
                </c:pt>
                <c:pt idx="7">
                  <c:v>6.6558313982030999</c:v>
                </c:pt>
                <c:pt idx="8">
                  <c:v>6.6425943411085804</c:v>
                </c:pt>
              </c:numCache>
            </c:numRef>
          </c:val>
          <c:smooth val="0"/>
          <c:extLs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Q8. Did the person or people you saw understand how your mental health needs affect other areas of your life? (This includes contact in person, via video call and telephone).</c:v>
                  </c:pt>
                </c:lvl>
              </c:multiLvlStrCache>
            </c:multiLvlStrRef>
          </c:cat>
          <c:val>
            <c:numRef>
              <c:f>Sheet1!$D$2:$D$10</c:f>
              <c:numCache>
                <c:formatCode>General</c:formatCode>
                <c:ptCount val="9"/>
                <c:pt idx="0">
                  <c:v>7.3143847846957266</c:v>
                </c:pt>
                <c:pt idx="1">
                  <c:v>7.0794840610393033</c:v>
                </c:pt>
                <c:pt idx="2">
                  <c:v>7.127475300548749</c:v>
                </c:pt>
                <c:pt idx="3">
                  <c:v>7.1428217069455471</c:v>
                </c:pt>
                <c:pt idx="4">
                  <c:v>6.953173180774372</c:v>
                </c:pt>
                <c:pt idx="5">
                  <c:v>7.0125900012518843</c:v>
                </c:pt>
                <c:pt idx="6">
                  <c:v>7.114669819194904</c:v>
                </c:pt>
                <c:pt idx="7">
                  <c:v>6.8373786143476236</c:v>
                </c:pt>
                <c:pt idx="8">
                  <c:v>6.8144916611018012</c:v>
                </c:pt>
              </c:numCache>
            </c:numRef>
          </c:val>
          <c:smooth val="0"/>
          <c:extLs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0022560"/>
        <c:axId val="910018208"/>
      </c:lineChart>
      <c:catAx>
        <c:axId val="9100225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8208"/>
        <c:crosses val="autoZero"/>
        <c:auto val="1"/>
        <c:lblAlgn val="ctr"/>
        <c:lblOffset val="100"/>
        <c:noMultiLvlLbl val="0"/>
      </c:catAx>
      <c:valAx>
        <c:axId val="910018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2560"/>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2020</c:v>
                  </c:pt>
                  <c:pt idx="1">
                    <c:v>2021</c:v>
                  </c:pt>
                  <c:pt idx="2">
                    <c:v>2022</c:v>
                  </c:pt>
                </c:lvl>
                <c:lvl>
                  <c:pt idx="0">
                    <c:v>Q9: Did the person or people you saw appear to be aware of your treatment history? (This includes contact in person, via video call and telephone).</c:v>
                  </c:pt>
                </c:lvl>
              </c:multiLvlStrCache>
            </c:multiLvlStrRef>
          </c:cat>
          <c:val>
            <c:numRef>
              <c:f>Sheet1!$C$2:$C$4</c:f>
              <c:numCache>
                <c:formatCode>General</c:formatCode>
                <c:ptCount val="3"/>
                <c:pt idx="0">
                  <c:v>7.2206550634109501</c:v>
                </c:pt>
                <c:pt idx="1">
                  <c:v>6.8695741491822098</c:v>
                </c:pt>
                <c:pt idx="2">
                  <c:v>7.0892463989098999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2020</c:v>
                  </c:pt>
                  <c:pt idx="1">
                    <c:v>2021</c:v>
                  </c:pt>
                  <c:pt idx="2">
                    <c:v>2022</c:v>
                  </c:pt>
                </c:lvl>
                <c:lvl>
                  <c:pt idx="0">
                    <c:v>Q9: Did the person or people you saw appear to be aware of your treatment history? (This includes contact in person, via video call and telephone).</c:v>
                  </c:pt>
                </c:lvl>
              </c:multiLvlStrCache>
            </c:multiLvlStrRef>
          </c:cat>
          <c:val>
            <c:numRef>
              <c:f>Sheet1!$D$2:$D$4</c:f>
              <c:numCache>
                <c:formatCode>General</c:formatCode>
                <c:ptCount val="3"/>
                <c:pt idx="0">
                  <c:v>7.126034881479332</c:v>
                </c:pt>
                <c:pt idx="1">
                  <c:v>6.93641403169807</c:v>
                </c:pt>
                <c:pt idx="2">
                  <c:v>6.8720408113026714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15488"/>
        <c:axId val="910004608"/>
      </c:lineChart>
      <c:catAx>
        <c:axId val="9100154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4608"/>
        <c:crosses val="autoZero"/>
        <c:auto val="1"/>
        <c:lblAlgn val="ctr"/>
        <c:lblOffset val="100"/>
        <c:noMultiLvlLbl val="0"/>
      </c:catAx>
      <c:valAx>
        <c:axId val="9100046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5488"/>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50621930212741062"/>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Q10. Have you been told who is in charge of organising your care and services? (This person can be anyone providing your care, and may be called a “care coordinator” or “lead professional”).</c:v>
                  </c:pt>
                </c:lvl>
              </c:multiLvlStrCache>
            </c:multiLvlStrRef>
          </c:cat>
          <c:val>
            <c:numRef>
              <c:f>Sheet1!$C$2:$C$10</c:f>
              <c:numCache>
                <c:formatCode>General</c:formatCode>
                <c:ptCount val="9"/>
                <c:pt idx="0">
                  <c:v>8.0661471018068092</c:v>
                </c:pt>
                <c:pt idx="1">
                  <c:v>7.4975029323917797</c:v>
                </c:pt>
                <c:pt idx="2">
                  <c:v>7.4589088361596101</c:v>
                </c:pt>
                <c:pt idx="3">
                  <c:v>7.0332484127778701</c:v>
                </c:pt>
                <c:pt idx="4">
                  <c:v>7.21711423897949</c:v>
                </c:pt>
                <c:pt idx="5">
                  <c:v>7.0481471275604504</c:v>
                </c:pt>
                <c:pt idx="6">
                  <c:v>7.3594959215315203</c:v>
                </c:pt>
                <c:pt idx="7">
                  <c:v>7.2528278304087301</c:v>
                </c:pt>
                <c:pt idx="8">
                  <c:v>7.2486989121771304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Q10. Have you been told who is in charge of organising your care and services? (This person can be anyone providing your care, and may be called a “care coordinator” or “lead professional”).</c:v>
                  </c:pt>
                </c:lvl>
              </c:multiLvlStrCache>
            </c:multiLvlStrRef>
          </c:cat>
          <c:val>
            <c:numRef>
              <c:f>Sheet1!$D$2:$D$10</c:f>
              <c:numCache>
                <c:formatCode>General</c:formatCode>
                <c:ptCount val="9"/>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pt idx="8">
                  <c:v>7.1156439958384192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24192"/>
        <c:axId val="910008416"/>
      </c:lineChart>
      <c:catAx>
        <c:axId val="9100241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8416"/>
        <c:crosses val="autoZero"/>
        <c:auto val="1"/>
        <c:lblAlgn val="ctr"/>
        <c:lblOffset val="100"/>
        <c:noMultiLvlLbl val="0"/>
      </c:catAx>
      <c:valAx>
        <c:axId val="9100084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419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6.7518031833422917E-3"/>
          <c:w val="0.50854164304705762"/>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5"/>
                <c:lvl>
                  <c:pt idx="0">
                    <c:v>2018</c:v>
                  </c:pt>
                  <c:pt idx="1">
                    <c:v>2019</c:v>
                  </c:pt>
                  <c:pt idx="2">
                    <c:v>2020</c:v>
                  </c:pt>
                  <c:pt idx="3">
                    <c:v>2021</c:v>
                  </c:pt>
                  <c:pt idx="4">
                    <c:v>2022</c:v>
                  </c:pt>
                </c:lvl>
                <c:lvl>
                  <c:pt idx="0">
                    <c:v>Q12. How well does this person organise the care and services you need?</c:v>
                  </c:pt>
                </c:lvl>
              </c:multiLvlStrCache>
            </c:multiLvlStrRef>
          </c:cat>
          <c:val>
            <c:numRef>
              <c:f>Sheet1!$C$2:$C$6</c:f>
              <c:numCache>
                <c:formatCode>General</c:formatCode>
                <c:ptCount val="5"/>
                <c:pt idx="0">
                  <c:v>8.2777943257362292</c:v>
                </c:pt>
                <c:pt idx="1">
                  <c:v>8.2463047820470496</c:v>
                </c:pt>
                <c:pt idx="2">
                  <c:v>8.1198423284825196</c:v>
                </c:pt>
                <c:pt idx="3">
                  <c:v>8.0358338638122895</c:v>
                </c:pt>
                <c:pt idx="4">
                  <c:v>8.3287912766402208</c:v>
                </c:pt>
              </c:numCache>
            </c:numRef>
          </c:val>
          <c:smooth val="0"/>
          <c:extLs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5"/>
                <c:lvl>
                  <c:pt idx="0">
                    <c:v>2018</c:v>
                  </c:pt>
                  <c:pt idx="1">
                    <c:v>2019</c:v>
                  </c:pt>
                  <c:pt idx="2">
                    <c:v>2020</c:v>
                  </c:pt>
                  <c:pt idx="3">
                    <c:v>2021</c:v>
                  </c:pt>
                  <c:pt idx="4">
                    <c:v>2022</c:v>
                  </c:pt>
                </c:lvl>
                <c:lvl>
                  <c:pt idx="0">
                    <c:v>Q12. How well does this person organise the care and services you need?</c:v>
                  </c:pt>
                </c:lvl>
              </c:multiLvlStrCache>
            </c:multiLvlStrRef>
          </c:cat>
          <c:val>
            <c:numRef>
              <c:f>Sheet1!$D$2:$D$6</c:f>
              <c:numCache>
                <c:formatCode>General</c:formatCode>
                <c:ptCount val="5"/>
                <c:pt idx="0">
                  <c:v>8.2246882685005964</c:v>
                </c:pt>
                <c:pt idx="1">
                  <c:v>8.2637859846169484</c:v>
                </c:pt>
                <c:pt idx="2">
                  <c:v>8.3142892337408405</c:v>
                </c:pt>
                <c:pt idx="3">
                  <c:v>8.2547224203229135</c:v>
                </c:pt>
                <c:pt idx="4">
                  <c:v>8.2284980224956019</c:v>
                </c:pt>
              </c:numCache>
            </c:numRef>
          </c:val>
          <c:smooth val="0"/>
          <c:extLs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0020384"/>
        <c:axId val="910001888"/>
      </c:lineChart>
      <c:catAx>
        <c:axId val="9100203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1888"/>
        <c:crosses val="autoZero"/>
        <c:auto val="1"/>
        <c:lblAlgn val="ctr"/>
        <c:lblOffset val="100"/>
        <c:noMultiLvlLbl val="0"/>
      </c:catAx>
      <c:valAx>
        <c:axId val="9100018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0384"/>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5"/>
                <c:lvl>
                  <c:pt idx="0">
                    <c:v>2018</c:v>
                  </c:pt>
                  <c:pt idx="1">
                    <c:v>2019</c:v>
                  </c:pt>
                  <c:pt idx="2">
                    <c:v>2020</c:v>
                  </c:pt>
                  <c:pt idx="3">
                    <c:v>2021</c:v>
                  </c:pt>
                  <c:pt idx="4">
                    <c:v>2022</c:v>
                  </c:pt>
                </c:lvl>
                <c:lvl>
                  <c:pt idx="0">
                    <c:v>Q13. Do you know how to contact this person if you have a concern about your care?</c:v>
                  </c:pt>
                </c:lvl>
              </c:multiLvlStrCache>
            </c:multiLvlStrRef>
          </c:cat>
          <c:val>
            <c:numRef>
              <c:f>Sheet1!$C$2:$C$6</c:f>
              <c:numCache>
                <c:formatCode>General</c:formatCode>
                <c:ptCount val="5"/>
                <c:pt idx="0">
                  <c:v>9.5202792201243192</c:v>
                </c:pt>
                <c:pt idx="1">
                  <c:v>9.6395913099972503</c:v>
                </c:pt>
                <c:pt idx="2">
                  <c:v>9.4524493074945806</c:v>
                </c:pt>
                <c:pt idx="3">
                  <c:v>9.66368114579703</c:v>
                </c:pt>
                <c:pt idx="4">
                  <c:v>9.4345003708117403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5"/>
                <c:lvl>
                  <c:pt idx="0">
                    <c:v>2018</c:v>
                  </c:pt>
                  <c:pt idx="1">
                    <c:v>2019</c:v>
                  </c:pt>
                  <c:pt idx="2">
                    <c:v>2020</c:v>
                  </c:pt>
                  <c:pt idx="3">
                    <c:v>2021</c:v>
                  </c:pt>
                  <c:pt idx="4">
                    <c:v>2022</c:v>
                  </c:pt>
                </c:lvl>
                <c:lvl>
                  <c:pt idx="0">
                    <c:v>Q13. Do you know how to contact this person if you have a concern about your care?</c:v>
                  </c:pt>
                </c:lvl>
              </c:multiLvlStrCache>
            </c:multiLvlStrRef>
          </c:cat>
          <c:val>
            <c:numRef>
              <c:f>Sheet1!$D$2:$D$6</c:f>
              <c:numCache>
                <c:formatCode>General</c:formatCode>
                <c:ptCount val="5"/>
                <c:pt idx="0">
                  <c:v>9.6516939048997621</c:v>
                </c:pt>
                <c:pt idx="1">
                  <c:v>9.6221693937110597</c:v>
                </c:pt>
                <c:pt idx="2">
                  <c:v>9.674648844808809</c:v>
                </c:pt>
                <c:pt idx="3">
                  <c:v>9.6299634939740173</c:v>
                </c:pt>
                <c:pt idx="4">
                  <c:v>9.6416088370192039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20928"/>
        <c:axId val="910021472"/>
      </c:lineChart>
      <c:catAx>
        <c:axId val="9100209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1472"/>
        <c:crosses val="autoZero"/>
        <c:auto val="1"/>
        <c:lblAlgn val="ctr"/>
        <c:lblOffset val="100"/>
        <c:noMultiLvlLbl val="0"/>
      </c:catAx>
      <c:valAx>
        <c:axId val="910021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09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2020</c:v>
                  </c:pt>
                  <c:pt idx="1">
                    <c:v>2021</c:v>
                  </c:pt>
                  <c:pt idx="2">
                    <c:v>2022</c:v>
                  </c:pt>
                </c:lvl>
                <c:lvl>
                  <c:pt idx="0">
                    <c:v>Q19. Did you feel that decisions were made together by you and the person you saw during this discussion? (This includes contact in person, via video call and telephone). 
</c:v>
                  </c:pt>
                </c:lvl>
              </c:multiLvlStrCache>
            </c:multiLvlStrRef>
          </c:cat>
          <c:val>
            <c:numRef>
              <c:f>Sheet1!$C$2:$C$4</c:f>
              <c:numCache>
                <c:formatCode>General</c:formatCode>
                <c:ptCount val="3"/>
                <c:pt idx="0">
                  <c:v>7.5240344079779797</c:v>
                </c:pt>
                <c:pt idx="1">
                  <c:v>7.3944118364187803</c:v>
                </c:pt>
                <c:pt idx="2">
                  <c:v>7.8592696765571599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2020</c:v>
                  </c:pt>
                  <c:pt idx="1">
                    <c:v>2021</c:v>
                  </c:pt>
                  <c:pt idx="2">
                    <c:v>2022</c:v>
                  </c:pt>
                </c:lvl>
                <c:lvl>
                  <c:pt idx="0">
                    <c:v>Q19. Did you feel that decisions were made together by you and the person you saw during this discussion? (This includes contact in person, via video call and telephone). 
</c:v>
                  </c:pt>
                </c:lvl>
              </c:multiLvlStrCache>
            </c:multiLvlStrRef>
          </c:cat>
          <c:val>
            <c:numRef>
              <c:f>Sheet1!$D$2:$D$4</c:f>
              <c:numCache>
                <c:formatCode>General</c:formatCode>
                <c:ptCount val="3"/>
                <c:pt idx="0">
                  <c:v>7.6791672002263223</c:v>
                </c:pt>
                <c:pt idx="1">
                  <c:v>7.6925100632301691</c:v>
                </c:pt>
                <c:pt idx="2">
                  <c:v>7.8776228669036064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2976"/>
        <c:axId val="910012768"/>
      </c:lineChart>
      <c:catAx>
        <c:axId val="9100029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2768"/>
        <c:crosses val="autoZero"/>
        <c:auto val="1"/>
        <c:lblAlgn val="ctr"/>
        <c:lblOffset val="100"/>
        <c:noMultiLvlLbl val="0"/>
      </c:catAx>
      <c:valAx>
        <c:axId val="9100127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29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2020</c:v>
                  </c:pt>
                  <c:pt idx="1">
                    <c:v>2021</c:v>
                  </c:pt>
                  <c:pt idx="2">
                    <c:v>2022</c:v>
                  </c:pt>
                </c:lvl>
                <c:lvl>
                  <c:pt idx="0">
                    <c:v>Q20. Would you know who to contact out of office hours within the NHS if you had a crisis? This should be a person or a team within NHS mental health services.</c:v>
                  </c:pt>
                </c:lvl>
              </c:multiLvlStrCache>
            </c:multiLvlStrRef>
          </c:cat>
          <c:val>
            <c:numRef>
              <c:f>Sheet1!$C$2:$C$4</c:f>
              <c:numCache>
                <c:formatCode>General</c:formatCode>
                <c:ptCount val="3"/>
                <c:pt idx="0">
                  <c:v>7.0233680970642398</c:v>
                </c:pt>
                <c:pt idx="1">
                  <c:v>7.0807805108838204</c:v>
                </c:pt>
                <c:pt idx="2">
                  <c:v>7.4221612671545296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2020</c:v>
                  </c:pt>
                  <c:pt idx="1">
                    <c:v>2021</c:v>
                  </c:pt>
                  <c:pt idx="2">
                    <c:v>2022</c:v>
                  </c:pt>
                </c:lvl>
                <c:lvl>
                  <c:pt idx="0">
                    <c:v>Q20. Would you know who to contact out of office hours within the NHS if you had a crisis? This should be a person or a team within NHS mental health services.</c:v>
                  </c:pt>
                </c:lvl>
              </c:multiLvlStrCache>
            </c:multiLvlStrRef>
          </c:cat>
          <c:val>
            <c:numRef>
              <c:f>Sheet1!$D$2:$D$4</c:f>
              <c:numCache>
                <c:formatCode>General</c:formatCode>
                <c:ptCount val="3"/>
                <c:pt idx="0">
                  <c:v>6.9973680579933664</c:v>
                </c:pt>
                <c:pt idx="1">
                  <c:v>7.3349695576317</c:v>
                </c:pt>
                <c:pt idx="2">
                  <c:v>7.0577224631691982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16576"/>
        <c:axId val="910014944"/>
      </c:lineChart>
      <c:catAx>
        <c:axId val="910016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4944"/>
        <c:crosses val="autoZero"/>
        <c:auto val="1"/>
        <c:lblAlgn val="ctr"/>
        <c:lblOffset val="100"/>
        <c:noMultiLvlLbl val="0"/>
      </c:catAx>
      <c:valAx>
        <c:axId val="9100149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6576"/>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1</c:v>
                </c:pt>
                <c:pt idx="3">
                  <c:v>26</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2019</c:v>
                  </c:pt>
                  <c:pt idx="1">
                    <c:v>2020</c:v>
                  </c:pt>
                  <c:pt idx="2">
                    <c:v>2021</c:v>
                  </c:pt>
                  <c:pt idx="3">
                    <c:v>2022</c:v>
                  </c:pt>
                </c:lvl>
                <c:lvl>
                  <c:pt idx="0">
                    <c:v>Q24. Has the purpose of your medicines ever been discussed with you?</c:v>
                  </c:pt>
                </c:lvl>
              </c:multiLvlStrCache>
            </c:multiLvlStrRef>
          </c:cat>
          <c:val>
            <c:numRef>
              <c:f>Sheet1!$C$2:$C$5</c:f>
              <c:numCache>
                <c:formatCode>General</c:formatCode>
                <c:ptCount val="4"/>
                <c:pt idx="0">
                  <c:v>7.2912023494900398</c:v>
                </c:pt>
                <c:pt idx="1">
                  <c:v>7.4260687929934797</c:v>
                </c:pt>
                <c:pt idx="2">
                  <c:v>7.6990526032480302</c:v>
                </c:pt>
                <c:pt idx="3">
                  <c:v>8.0218131646061099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2019</c:v>
                  </c:pt>
                  <c:pt idx="1">
                    <c:v>2020</c:v>
                  </c:pt>
                  <c:pt idx="2">
                    <c:v>2021</c:v>
                  </c:pt>
                  <c:pt idx="3">
                    <c:v>2022</c:v>
                  </c:pt>
                </c:lvl>
                <c:lvl>
                  <c:pt idx="0">
                    <c:v>Q24. Has the purpose of your medicines ever been discussed with you?</c:v>
                  </c:pt>
                </c:lvl>
              </c:multiLvlStrCache>
            </c:multiLvlStrRef>
          </c:cat>
          <c:val>
            <c:numRef>
              <c:f>Sheet1!$D$2:$D$5</c:f>
              <c:numCache>
                <c:formatCode>General</c:formatCode>
                <c:ptCount val="4"/>
                <c:pt idx="0">
                  <c:v>7.432488350133668</c:v>
                </c:pt>
                <c:pt idx="1">
                  <c:v>7.5608548932333326</c:v>
                </c:pt>
                <c:pt idx="2">
                  <c:v>7.7960101352468163</c:v>
                </c:pt>
                <c:pt idx="3">
                  <c:v>7.7761268491886328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28000"/>
        <c:axId val="910000256"/>
      </c:lineChart>
      <c:catAx>
        <c:axId val="9100280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0256"/>
        <c:crosses val="autoZero"/>
        <c:auto val="1"/>
        <c:lblAlgn val="ctr"/>
        <c:lblOffset val="100"/>
        <c:noMultiLvlLbl val="0"/>
      </c:catAx>
      <c:valAx>
        <c:axId val="9100002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80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2019</c:v>
                  </c:pt>
                  <c:pt idx="1">
                    <c:v>2020</c:v>
                  </c:pt>
                  <c:pt idx="2">
                    <c:v>2021</c:v>
                  </c:pt>
                  <c:pt idx="3">
                    <c:v>2022</c:v>
                  </c:pt>
                </c:lvl>
                <c:lvl>
                  <c:pt idx="0">
                    <c:v>Q25. Have the possible side effects of your medicines ever been discussed with you?</c:v>
                  </c:pt>
                </c:lvl>
              </c:multiLvlStrCache>
            </c:multiLvlStrRef>
          </c:cat>
          <c:val>
            <c:numRef>
              <c:f>Sheet1!$C$2:$C$5</c:f>
              <c:numCache>
                <c:formatCode>General</c:formatCode>
                <c:ptCount val="4"/>
                <c:pt idx="0">
                  <c:v>5.5757639130499603</c:v>
                </c:pt>
                <c:pt idx="1">
                  <c:v>5.9904605712021697</c:v>
                </c:pt>
                <c:pt idx="2">
                  <c:v>5.8750883420214297</c:v>
                </c:pt>
                <c:pt idx="3">
                  <c:v>6.0093232186923098</c:v>
                </c:pt>
              </c:numCache>
            </c:numRef>
          </c:val>
          <c:smooth val="0"/>
          <c:extLs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2019</c:v>
                  </c:pt>
                  <c:pt idx="1">
                    <c:v>2020</c:v>
                  </c:pt>
                  <c:pt idx="2">
                    <c:v>2021</c:v>
                  </c:pt>
                  <c:pt idx="3">
                    <c:v>2022</c:v>
                  </c:pt>
                </c:lvl>
                <c:lvl>
                  <c:pt idx="0">
                    <c:v>Q25. Have the possible side effects of your medicines ever been discussed with you?</c:v>
                  </c:pt>
                </c:lvl>
              </c:multiLvlStrCache>
            </c:multiLvlStrRef>
          </c:cat>
          <c:val>
            <c:numRef>
              <c:f>Sheet1!$D$2:$D$5</c:f>
              <c:numCache>
                <c:formatCode>General</c:formatCode>
                <c:ptCount val="4"/>
                <c:pt idx="0">
                  <c:v>5.7296783780264056</c:v>
                </c:pt>
                <c:pt idx="1">
                  <c:v>5.8697293246547302</c:v>
                </c:pt>
                <c:pt idx="2">
                  <c:v>5.8855849112520833</c:v>
                </c:pt>
                <c:pt idx="3">
                  <c:v>5.94341668042021</c:v>
                </c:pt>
              </c:numCache>
            </c:numRef>
          </c:val>
          <c:smooth val="0"/>
          <c:extLs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0000800"/>
        <c:axId val="910003520"/>
      </c:lineChart>
      <c:catAx>
        <c:axId val="9100008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3520"/>
        <c:crosses val="autoZero"/>
        <c:auto val="1"/>
        <c:lblAlgn val="ctr"/>
        <c:lblOffset val="100"/>
        <c:noMultiLvlLbl val="0"/>
      </c:catAx>
      <c:valAx>
        <c:axId val="9100035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0800"/>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Q27. In the last 12 months, has an NHS mental health worker checked with you about how you are getting on with your medicines? (That is, have your medicines been reviewed?)</c:v>
                  </c:pt>
                </c:lvl>
              </c:multiLvlStrCache>
            </c:multiLvlStrRef>
          </c:cat>
          <c:val>
            <c:numRef>
              <c:f>Sheet1!$C$2:$C$10</c:f>
              <c:numCache>
                <c:formatCode>General</c:formatCode>
                <c:ptCount val="9"/>
                <c:pt idx="0">
                  <c:v>7.3242571979955899</c:v>
                </c:pt>
                <c:pt idx="1">
                  <c:v>7.29521121711125</c:v>
                </c:pt>
                <c:pt idx="2">
                  <c:v>7.2368966656715603</c:v>
                </c:pt>
                <c:pt idx="3">
                  <c:v>7.46239769944766</c:v>
                </c:pt>
                <c:pt idx="4">
                  <c:v>7.3909181881968404</c:v>
                </c:pt>
                <c:pt idx="5">
                  <c:v>6.9280755122371502</c:v>
                </c:pt>
                <c:pt idx="6">
                  <c:v>7.68249098766593</c:v>
                </c:pt>
                <c:pt idx="7">
                  <c:v>7.64447139801588</c:v>
                </c:pt>
                <c:pt idx="8">
                  <c:v>7.9047828649332104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Q27. In the last 12 months, has an NHS mental health worker checked with you about how you are getting on with your medicines? (That is, have your medicines been reviewed?)</c:v>
                  </c:pt>
                </c:lvl>
              </c:multiLvlStrCache>
            </c:multiLvlStrRef>
          </c:cat>
          <c:val>
            <c:numRef>
              <c:f>Sheet1!$D$2:$D$10</c:f>
              <c:numCache>
                <c:formatCode>General</c:formatCode>
                <c:ptCount val="9"/>
                <c:pt idx="0">
                  <c:v>7.8048199521819122</c:v>
                </c:pt>
                <c:pt idx="1">
                  <c:v>7.7403160125958417</c:v>
                </c:pt>
                <c:pt idx="2">
                  <c:v>7.7898122461945984</c:v>
                </c:pt>
                <c:pt idx="3">
                  <c:v>7.6311118230470223</c:v>
                </c:pt>
                <c:pt idx="4">
                  <c:v>7.8697266534260706</c:v>
                </c:pt>
                <c:pt idx="5">
                  <c:v>7.8282335265794103</c:v>
                </c:pt>
                <c:pt idx="6">
                  <c:v>7.9290624297645209</c:v>
                </c:pt>
                <c:pt idx="7">
                  <c:v>7.5451144613105487</c:v>
                </c:pt>
                <c:pt idx="8">
                  <c:v>7.4858623943494251</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6240"/>
        <c:axId val="910013856"/>
      </c:lineChart>
      <c:catAx>
        <c:axId val="9100062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3856"/>
        <c:crosses val="autoZero"/>
        <c:auto val="1"/>
        <c:lblAlgn val="ctr"/>
        <c:lblOffset val="100"/>
        <c:noMultiLvlLbl val="0"/>
      </c:catAx>
      <c:valAx>
        <c:axId val="910013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62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5"/>
                <c:lvl>
                  <c:pt idx="0">
                    <c:v>2018</c:v>
                  </c:pt>
                  <c:pt idx="1">
                    <c:v>2019</c:v>
                  </c:pt>
                  <c:pt idx="2">
                    <c:v>2020</c:v>
                  </c:pt>
                  <c:pt idx="3">
                    <c:v>2021</c:v>
                  </c:pt>
                  <c:pt idx="4">
                    <c:v>2022</c:v>
                  </c:pt>
                </c:lvl>
                <c:lvl>
                  <c:pt idx="0">
                    <c:v>Q30. Were you involved as much as you wanted to be in deciding what NHS talking therapies to use?</c:v>
                  </c:pt>
                </c:lvl>
              </c:multiLvlStrCache>
            </c:multiLvlStrRef>
          </c:cat>
          <c:val>
            <c:numRef>
              <c:f>Sheet1!$C$2:$C$6</c:f>
              <c:numCache>
                <c:formatCode>General</c:formatCode>
                <c:ptCount val="5"/>
                <c:pt idx="0">
                  <c:v>7.6669647199086004</c:v>
                </c:pt>
                <c:pt idx="1">
                  <c:v>7.04579924441631</c:v>
                </c:pt>
                <c:pt idx="2">
                  <c:v>7.0706548623535896</c:v>
                </c:pt>
                <c:pt idx="3">
                  <c:v>6.3799751123575996</c:v>
                </c:pt>
                <c:pt idx="4">
                  <c:v>8.1705794167549293</c:v>
                </c:pt>
              </c:numCache>
            </c:numRef>
          </c:val>
          <c:smooth val="0"/>
          <c:extLs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5"/>
                <c:lvl>
                  <c:pt idx="0">
                    <c:v>2018</c:v>
                  </c:pt>
                  <c:pt idx="1">
                    <c:v>2019</c:v>
                  </c:pt>
                  <c:pt idx="2">
                    <c:v>2020</c:v>
                  </c:pt>
                  <c:pt idx="3">
                    <c:v>2021</c:v>
                  </c:pt>
                  <c:pt idx="4">
                    <c:v>2022</c:v>
                  </c:pt>
                </c:lvl>
                <c:lvl>
                  <c:pt idx="0">
                    <c:v>Q30. Were you involved as much as you wanted to be in deciding what NHS talking therapies to use?</c:v>
                  </c:pt>
                </c:lvl>
              </c:multiLvlStrCache>
            </c:multiLvlStrRef>
          </c:cat>
          <c:val>
            <c:numRef>
              <c:f>Sheet1!$D$2:$D$6</c:f>
              <c:numCache>
                <c:formatCode>General</c:formatCode>
                <c:ptCount val="5"/>
                <c:pt idx="0">
                  <c:v>6.9054112959673493</c:v>
                </c:pt>
                <c:pt idx="1">
                  <c:v>6.937969613935139</c:v>
                </c:pt>
                <c:pt idx="2">
                  <c:v>7.0907558406828102</c:v>
                </c:pt>
                <c:pt idx="3">
                  <c:v>6.8917896750554064</c:v>
                </c:pt>
                <c:pt idx="4">
                  <c:v>7.0432535809533396</c:v>
                </c:pt>
              </c:numCache>
            </c:numRef>
          </c:val>
          <c:smooth val="0"/>
          <c:extLs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0026912"/>
        <c:axId val="910023104"/>
      </c:lineChart>
      <c:catAx>
        <c:axId val="9100269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3104"/>
        <c:crosses val="autoZero"/>
        <c:auto val="1"/>
        <c:lblAlgn val="ctr"/>
        <c:lblOffset val="100"/>
        <c:noMultiLvlLbl val="0"/>
      </c:catAx>
      <c:valAx>
        <c:axId val="9100231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91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5"/>
                <c:lvl>
                  <c:pt idx="0">
                    <c:v>2018</c:v>
                  </c:pt>
                  <c:pt idx="1">
                    <c:v>2019</c:v>
                  </c:pt>
                  <c:pt idx="2">
                    <c:v>2020</c:v>
                  </c:pt>
                  <c:pt idx="3">
                    <c:v>2021</c:v>
                  </c:pt>
                  <c:pt idx="4">
                    <c:v>2022</c:v>
                  </c:pt>
                </c:lvl>
                <c:lvl>
                  <c:pt idx="0">
                    <c:v>Q29. Were these NHS talking therapies explained to you in a way you could understand?</c:v>
                  </c:pt>
                </c:lvl>
              </c:multiLvlStrCache>
            </c:multiLvlStrRef>
          </c:cat>
          <c:val>
            <c:numRef>
              <c:f>Sheet1!$C$2:$C$6</c:f>
              <c:numCache>
                <c:formatCode>General</c:formatCode>
                <c:ptCount val="5"/>
                <c:pt idx="0">
                  <c:v>8.1871086948680993</c:v>
                </c:pt>
                <c:pt idx="1">
                  <c:v>8.5159831874778096</c:v>
                </c:pt>
                <c:pt idx="2">
                  <c:v>8.1627599018828807</c:v>
                </c:pt>
                <c:pt idx="3">
                  <c:v>7.7006044535599898</c:v>
                </c:pt>
                <c:pt idx="4">
                  <c:v>8.7616391849187494</c:v>
                </c:pt>
              </c:numCache>
            </c:numRef>
          </c:val>
          <c:smooth val="0"/>
          <c:extLs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5"/>
                <c:lvl>
                  <c:pt idx="0">
                    <c:v>2018</c:v>
                  </c:pt>
                  <c:pt idx="1">
                    <c:v>2019</c:v>
                  </c:pt>
                  <c:pt idx="2">
                    <c:v>2020</c:v>
                  </c:pt>
                  <c:pt idx="3">
                    <c:v>2021</c:v>
                  </c:pt>
                  <c:pt idx="4">
                    <c:v>2022</c:v>
                  </c:pt>
                </c:lvl>
                <c:lvl>
                  <c:pt idx="0">
                    <c:v>Q29. Were these NHS talking therapies explained to you in a way you could understand?</c:v>
                  </c:pt>
                </c:lvl>
              </c:multiLvlStrCache>
            </c:multiLvlStrRef>
          </c:cat>
          <c:val>
            <c:numRef>
              <c:f>Sheet1!$D$2:$D$6</c:f>
              <c:numCache>
                <c:formatCode>General</c:formatCode>
                <c:ptCount val="5"/>
                <c:pt idx="0">
                  <c:v>8.0337706154275921</c:v>
                </c:pt>
                <c:pt idx="1">
                  <c:v>8.0679921809899788</c:v>
                </c:pt>
                <c:pt idx="2">
                  <c:v>8.1352391429451476</c:v>
                </c:pt>
                <c:pt idx="3">
                  <c:v>8.0351844154285939</c:v>
                </c:pt>
                <c:pt idx="4">
                  <c:v>8.0965770756153095</c:v>
                </c:pt>
              </c:numCache>
            </c:numRef>
          </c:val>
          <c:smooth val="0"/>
          <c:extLs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910007328"/>
        <c:axId val="910007872"/>
      </c:lineChart>
      <c:catAx>
        <c:axId val="9100073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7872"/>
        <c:crosses val="autoZero"/>
        <c:auto val="1"/>
        <c:lblAlgn val="ctr"/>
        <c:lblOffset val="100"/>
        <c:noMultiLvlLbl val="0"/>
      </c:catAx>
      <c:valAx>
        <c:axId val="9100078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73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Q34. In the last 12 months, did NHS mental health services give you any help or advice with finding support for financial advice or benefits?</c:v>
                  </c:pt>
                </c:lvl>
              </c:multiLvlStrCache>
            </c:multiLvlStrRef>
          </c:cat>
          <c:val>
            <c:numRef>
              <c:f>Sheet1!$C$2:$C$10</c:f>
              <c:numCache>
                <c:formatCode>General</c:formatCode>
                <c:ptCount val="9"/>
                <c:pt idx="0">
                  <c:v>4.8059770115278004</c:v>
                </c:pt>
                <c:pt idx="1">
                  <c:v>4.4395516485855504</c:v>
                </c:pt>
                <c:pt idx="2">
                  <c:v>4.70470713688717</c:v>
                </c:pt>
                <c:pt idx="3">
                  <c:v>4.1223696021809602</c:v>
                </c:pt>
                <c:pt idx="4">
                  <c:v>4.2414901159296896</c:v>
                </c:pt>
                <c:pt idx="5">
                  <c:v>4.0991887038642902</c:v>
                </c:pt>
                <c:pt idx="6">
                  <c:v>4.8261058926904497</c:v>
                </c:pt>
                <c:pt idx="7">
                  <c:v>4.2586746038976102</c:v>
                </c:pt>
                <c:pt idx="8">
                  <c:v>3.6586139334048902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Q34. In the last 12 months, did NHS mental health services give you any help or advice with finding support for financial advice or benefits?</c:v>
                  </c:pt>
                </c:lvl>
              </c:multiLvlStrCache>
            </c:multiLvlStrRef>
          </c:cat>
          <c:val>
            <c:numRef>
              <c:f>Sheet1!$D$2:$D$10</c:f>
              <c:numCache>
                <c:formatCode>General</c:formatCode>
                <c:ptCount val="9"/>
                <c:pt idx="0">
                  <c:v>4.4423572957994244</c:v>
                </c:pt>
                <c:pt idx="1">
                  <c:v>4.3763531903994686</c:v>
                </c:pt>
                <c:pt idx="2">
                  <c:v>4.4283150168666694</c:v>
                </c:pt>
                <c:pt idx="3">
                  <c:v>4.3707368741659733</c:v>
                </c:pt>
                <c:pt idx="4">
                  <c:v>4.1291507559302314</c:v>
                </c:pt>
                <c:pt idx="5">
                  <c:v>4.1412539930641126</c:v>
                </c:pt>
                <c:pt idx="6">
                  <c:v>4.4336097625700903</c:v>
                </c:pt>
                <c:pt idx="7">
                  <c:v>4.0015035564707926</c:v>
                </c:pt>
                <c:pt idx="8">
                  <c:v>3.8419746876959842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14400"/>
        <c:axId val="910017120"/>
      </c:lineChart>
      <c:catAx>
        <c:axId val="9100144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7120"/>
        <c:crosses val="autoZero"/>
        <c:auto val="1"/>
        <c:lblAlgn val="ctr"/>
        <c:lblOffset val="100"/>
        <c:noMultiLvlLbl val="0"/>
      </c:catAx>
      <c:valAx>
        <c:axId val="9100171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440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2020</c:v>
                  </c:pt>
                  <c:pt idx="1">
                    <c:v>2021</c:v>
                  </c:pt>
                  <c:pt idx="2">
                    <c:v>2022</c:v>
                  </c:pt>
                </c:lvl>
                <c:lvl>
                  <c:pt idx="0">
                    <c:v>Q33. In the last 12 months, did NHS mental health services support you with your physical health needs (this might be an injury, a disability, or a condition such as diabetes, epilepsy, etc)?</c:v>
                  </c:pt>
                </c:lvl>
              </c:multiLvlStrCache>
            </c:multiLvlStrRef>
          </c:cat>
          <c:val>
            <c:numRef>
              <c:f>Sheet1!$C$2:$C$4</c:f>
              <c:numCache>
                <c:formatCode>General</c:formatCode>
                <c:ptCount val="3"/>
                <c:pt idx="0">
                  <c:v>4.7231640852716499</c:v>
                </c:pt>
                <c:pt idx="1">
                  <c:v>5.2064728117896699</c:v>
                </c:pt>
                <c:pt idx="2">
                  <c:v>4.7078478116050704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2020</c:v>
                  </c:pt>
                  <c:pt idx="1">
                    <c:v>2021</c:v>
                  </c:pt>
                  <c:pt idx="2">
                    <c:v>2022</c:v>
                  </c:pt>
                </c:lvl>
                <c:lvl>
                  <c:pt idx="0">
                    <c:v>Q33. In the last 12 months, did NHS mental health services support you with your physical health needs (this might be an injury, a disability, or a condition such as diabetes, epilepsy, etc)?</c:v>
                  </c:pt>
                </c:lvl>
              </c:multiLvlStrCache>
            </c:multiLvlStrRef>
          </c:cat>
          <c:val>
            <c:numRef>
              <c:f>Sheet1!$D$2:$D$4</c:f>
              <c:numCache>
                <c:formatCode>General</c:formatCode>
                <c:ptCount val="3"/>
                <c:pt idx="0">
                  <c:v>4.9941939279640781</c:v>
                </c:pt>
                <c:pt idx="1">
                  <c:v>4.7100557508477454</c:v>
                </c:pt>
                <c:pt idx="2">
                  <c:v>4.7244059803606984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17664"/>
        <c:axId val="910018752"/>
      </c:lineChart>
      <c:catAx>
        <c:axId val="9100176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8752"/>
        <c:crosses val="autoZero"/>
        <c:auto val="1"/>
        <c:lblAlgn val="ctr"/>
        <c:lblOffset val="100"/>
        <c:noMultiLvlLbl val="0"/>
      </c:catAx>
      <c:valAx>
        <c:axId val="910018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766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2020</c:v>
                  </c:pt>
                  <c:pt idx="1">
                    <c:v>2021</c:v>
                  </c:pt>
                  <c:pt idx="2">
                    <c:v>2022</c:v>
                  </c:pt>
                </c:lvl>
                <c:lvl>
                  <c:pt idx="0">
                    <c:v>Q35. In the last 12 months, did NHS mental health services give you any help or advice with finding support for finding or keeping work (paid or voluntary)?</c:v>
                  </c:pt>
                </c:lvl>
              </c:multiLvlStrCache>
            </c:multiLvlStrRef>
          </c:cat>
          <c:val>
            <c:numRef>
              <c:f>Sheet1!$C$2:$C$4</c:f>
              <c:numCache>
                <c:formatCode>General</c:formatCode>
                <c:ptCount val="3"/>
                <c:pt idx="0">
                  <c:v>4.0325598342170101</c:v>
                </c:pt>
                <c:pt idx="1">
                  <c:v>3.6005548064313402</c:v>
                </c:pt>
                <c:pt idx="2">
                  <c:v>3.7363988255598302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2020</c:v>
                  </c:pt>
                  <c:pt idx="1">
                    <c:v>2021</c:v>
                  </c:pt>
                  <c:pt idx="2">
                    <c:v>2022</c:v>
                  </c:pt>
                </c:lvl>
                <c:lvl>
                  <c:pt idx="0">
                    <c:v>Q35. In the last 12 months, did NHS mental health services give you any help or advice with finding support for finding or keeping work (paid or voluntary)?</c:v>
                  </c:pt>
                </c:lvl>
              </c:multiLvlStrCache>
            </c:multiLvlStrRef>
          </c:cat>
          <c:val>
            <c:numRef>
              <c:f>Sheet1!$D$2:$D$4</c:f>
              <c:numCache>
                <c:formatCode>General</c:formatCode>
                <c:ptCount val="3"/>
                <c:pt idx="0">
                  <c:v>4.2141708584999327</c:v>
                </c:pt>
                <c:pt idx="1">
                  <c:v>3.916803867186438</c:v>
                </c:pt>
                <c:pt idx="2">
                  <c:v>3.8988170471872481</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19296"/>
        <c:axId val="910028544"/>
      </c:lineChart>
      <c:catAx>
        <c:axId val="9100192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8544"/>
        <c:crosses val="autoZero"/>
        <c:auto val="1"/>
        <c:lblAlgn val="ctr"/>
        <c:lblOffset val="100"/>
        <c:noMultiLvlLbl val="0"/>
      </c:catAx>
      <c:valAx>
        <c:axId val="9100285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192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Q36. Have NHS mental health services involved a member of your family or someone else close to you as much as you would like?
</c:v>
                  </c:pt>
                </c:lvl>
              </c:multiLvlStrCache>
            </c:multiLvlStrRef>
          </c:cat>
          <c:val>
            <c:numRef>
              <c:f>Sheet1!$C$2:$C$10</c:f>
              <c:numCache>
                <c:formatCode>General</c:formatCode>
                <c:ptCount val="9"/>
                <c:pt idx="0">
                  <c:v>7.0210529680198004</c:v>
                </c:pt>
                <c:pt idx="1">
                  <c:v>6.23101422595406</c:v>
                </c:pt>
                <c:pt idx="2">
                  <c:v>6.7670248625904001</c:v>
                </c:pt>
                <c:pt idx="3">
                  <c:v>6.60515543119695</c:v>
                </c:pt>
                <c:pt idx="4">
                  <c:v>6.341113920562</c:v>
                </c:pt>
                <c:pt idx="5">
                  <c:v>6.4355038781997402</c:v>
                </c:pt>
                <c:pt idx="6">
                  <c:v>7.2185898246482703</c:v>
                </c:pt>
                <c:pt idx="7">
                  <c:v>6.83438341052066</c:v>
                </c:pt>
                <c:pt idx="8">
                  <c:v>6.7693874095201698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Q36. Have NHS mental health services involved a member of your family or someone else close to you as much as you would like?
</c:v>
                  </c:pt>
                </c:lvl>
              </c:multiLvlStrCache>
            </c:multiLvlStrRef>
          </c:cat>
          <c:val>
            <c:numRef>
              <c:f>Sheet1!$D$2:$D$10</c:f>
              <c:numCache>
                <c:formatCode>General</c:formatCode>
                <c:ptCount val="9"/>
                <c:pt idx="0">
                  <c:v>6.7742619541632454</c:v>
                </c:pt>
                <c:pt idx="1">
                  <c:v>6.7122175408427136</c:v>
                </c:pt>
                <c:pt idx="2">
                  <c:v>6.772003543044411</c:v>
                </c:pt>
                <c:pt idx="3">
                  <c:v>6.7961850583563921</c:v>
                </c:pt>
                <c:pt idx="4">
                  <c:v>6.7335500443101326</c:v>
                </c:pt>
                <c:pt idx="5">
                  <c:v>6.6159430546336866</c:v>
                </c:pt>
                <c:pt idx="6">
                  <c:v>6.8286756903688763</c:v>
                </c:pt>
                <c:pt idx="7">
                  <c:v>6.5406835731912487</c:v>
                </c:pt>
                <c:pt idx="8">
                  <c:v>6.6150053377389693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29088"/>
        <c:axId val="915111488"/>
      </c:lineChart>
      <c:catAx>
        <c:axId val="910029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5111488"/>
        <c:crosses val="autoZero"/>
        <c:auto val="1"/>
        <c:lblAlgn val="ctr"/>
        <c:lblOffset val="100"/>
        <c:noMultiLvlLbl val="0"/>
      </c:catAx>
      <c:valAx>
        <c:axId val="9151114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9088"/>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2019</c:v>
                  </c:pt>
                  <c:pt idx="1">
                    <c:v>2020</c:v>
                  </c:pt>
                  <c:pt idx="2">
                    <c:v>2021</c:v>
                  </c:pt>
                  <c:pt idx="3">
                    <c:v>2022</c:v>
                  </c:pt>
                </c:lvl>
                <c:lvl>
                  <c:pt idx="0">
                    <c:v>Q39. Aside from this questionnaire, in the last 12 months, have you been asked by NHS mental health services to give your views on the quality of your care?</c:v>
                  </c:pt>
                </c:lvl>
              </c:multiLvlStrCache>
            </c:multiLvlStrRef>
          </c:cat>
          <c:val>
            <c:numRef>
              <c:f>Sheet1!$C$2:$C$5</c:f>
              <c:numCache>
                <c:formatCode>General</c:formatCode>
                <c:ptCount val="4"/>
                <c:pt idx="0">
                  <c:v>2.4637933380958601</c:v>
                </c:pt>
                <c:pt idx="1">
                  <c:v>2.9333936016079698</c:v>
                </c:pt>
                <c:pt idx="2">
                  <c:v>2.7463488347089502</c:v>
                </c:pt>
                <c:pt idx="3">
                  <c:v>2.7147923425481801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2019</c:v>
                  </c:pt>
                  <c:pt idx="1">
                    <c:v>2020</c:v>
                  </c:pt>
                  <c:pt idx="2">
                    <c:v>2021</c:v>
                  </c:pt>
                  <c:pt idx="3">
                    <c:v>2022</c:v>
                  </c:pt>
                </c:lvl>
                <c:lvl>
                  <c:pt idx="0">
                    <c:v>Q39. Aside from this questionnaire, in the last 12 months, have you been asked by NHS mental health services to give your views on the quality of your care?</c:v>
                  </c:pt>
                </c:lvl>
              </c:multiLvlStrCache>
            </c:multiLvlStrRef>
          </c:cat>
          <c:val>
            <c:numRef>
              <c:f>Sheet1!$D$2:$D$5</c:f>
              <c:numCache>
                <c:formatCode>General</c:formatCode>
                <c:ptCount val="4"/>
                <c:pt idx="0">
                  <c:v>2.2184797713691569</c:v>
                </c:pt>
                <c:pt idx="1">
                  <c:v>2.307892100394533</c:v>
                </c:pt>
                <c:pt idx="2">
                  <c:v>1.9697908287238151</c:v>
                </c:pt>
                <c:pt idx="3">
                  <c:v>1.945637662124198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5113664"/>
        <c:axId val="915104960"/>
      </c:lineChart>
      <c:catAx>
        <c:axId val="9151136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5104960"/>
        <c:crosses val="autoZero"/>
        <c:auto val="1"/>
        <c:lblAlgn val="ctr"/>
        <c:lblOffset val="100"/>
        <c:noMultiLvlLbl val="0"/>
      </c:catAx>
      <c:valAx>
        <c:axId val="9151049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511366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19</c:v>
                </c:pt>
              </c:numCache>
            </c:numRef>
          </c:val>
          <c:extLs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Q3. In the last 12 months, do you feel you have seen NHS mental health services often enough for your needs? (This includes contact in person, via video call and telephone).</c:v>
                  </c:pt>
                </c:lvl>
              </c:multiLvlStrCache>
            </c:multiLvlStrRef>
          </c:cat>
          <c:val>
            <c:numRef>
              <c:f>Sheet1!$C$2:$C$10</c:f>
              <c:numCache>
                <c:formatCode>General</c:formatCode>
                <c:ptCount val="9"/>
                <c:pt idx="0">
                  <c:v>6.54587891951447</c:v>
                </c:pt>
                <c:pt idx="1">
                  <c:v>6.0744682543904798</c:v>
                </c:pt>
                <c:pt idx="2">
                  <c:v>6.5460190792533401</c:v>
                </c:pt>
                <c:pt idx="3">
                  <c:v>6.3181606126019796</c:v>
                </c:pt>
                <c:pt idx="4">
                  <c:v>6.0574115960808399</c:v>
                </c:pt>
                <c:pt idx="5">
                  <c:v>5.5978170266754201</c:v>
                </c:pt>
                <c:pt idx="6">
                  <c:v>6.0629177910530299</c:v>
                </c:pt>
                <c:pt idx="7">
                  <c:v>6.18786534884799</c:v>
                </c:pt>
                <c:pt idx="8">
                  <c:v>6.1077381259282202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Q3. In the last 12 months, do you feel you have seen NHS mental health services often enough for your needs? (This includes contact in person, via video call and telephone).</c:v>
                  </c:pt>
                </c:lvl>
              </c:multiLvlStrCache>
            </c:multiLvlStrRef>
          </c:cat>
          <c:val>
            <c:numRef>
              <c:f>Sheet1!$D$2:$D$10</c:f>
              <c:numCache>
                <c:formatCode>General</c:formatCode>
                <c:ptCount val="9"/>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pt idx="8">
                  <c:v>5.8029675693467651</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5131072"/>
        <c:axId val="915124544"/>
      </c:lineChart>
      <c:catAx>
        <c:axId val="9151310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5124544"/>
        <c:crosses val="autoZero"/>
        <c:auto val="1"/>
        <c:lblAlgn val="ctr"/>
        <c:lblOffset val="100"/>
        <c:noMultiLvlLbl val="0"/>
      </c:catAx>
      <c:valAx>
        <c:axId val="9151245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51310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Q38. Overall in the last 12 months, did you feel that you were treated with respect and dignity by NHS mental health services? </c:v>
                  </c:pt>
                </c:lvl>
              </c:multiLvlStrCache>
            </c:multiLvlStrRef>
          </c:cat>
          <c:val>
            <c:numRef>
              <c:f>Sheet1!$C$2:$C$10</c:f>
              <c:numCache>
                <c:formatCode>General</c:formatCode>
                <c:ptCount val="9"/>
                <c:pt idx="0">
                  <c:v>8.1557765276285394</c:v>
                </c:pt>
                <c:pt idx="1">
                  <c:v>7.8100151949199601</c:v>
                </c:pt>
                <c:pt idx="2">
                  <c:v>8.0782656455372504</c:v>
                </c:pt>
                <c:pt idx="3">
                  <c:v>8.2986834409951502</c:v>
                </c:pt>
                <c:pt idx="4">
                  <c:v>8.2569509761262108</c:v>
                </c:pt>
                <c:pt idx="5">
                  <c:v>7.7508078500344402</c:v>
                </c:pt>
                <c:pt idx="6">
                  <c:v>8.0795700500568906</c:v>
                </c:pt>
                <c:pt idx="7">
                  <c:v>8.0821957943556306</c:v>
                </c:pt>
                <c:pt idx="8">
                  <c:v>8.1527641775117008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Q38. Overall in the last 12 months, did you feel that you were treated with respect and dignity by NHS mental health services? </c:v>
                  </c:pt>
                </c:lvl>
              </c:multiLvlStrCache>
            </c:multiLvlStrRef>
          </c:cat>
          <c:val>
            <c:numRef>
              <c:f>Sheet1!$D$2:$D$10</c:f>
              <c:numCache>
                <c:formatCode>General</c:formatCode>
                <c:ptCount val="9"/>
                <c:pt idx="0">
                  <c:v>8.432292249218202</c:v>
                </c:pt>
                <c:pt idx="1">
                  <c:v>8.2837549302760767</c:v>
                </c:pt>
                <c:pt idx="2">
                  <c:v>8.3512620512199103</c:v>
                </c:pt>
                <c:pt idx="3">
                  <c:v>8.3333263196033016</c:v>
                </c:pt>
                <c:pt idx="4">
                  <c:v>8.2824560248197052</c:v>
                </c:pt>
                <c:pt idx="5">
                  <c:v>8.314875002878436</c:v>
                </c:pt>
                <c:pt idx="6">
                  <c:v>8.4565877976234791</c:v>
                </c:pt>
                <c:pt idx="7">
                  <c:v>8.280015517938736</c:v>
                </c:pt>
                <c:pt idx="8">
                  <c:v>8.1874714851016535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5106592"/>
        <c:axId val="915118560"/>
      </c:lineChart>
      <c:catAx>
        <c:axId val="9151065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5118560"/>
        <c:crosses val="autoZero"/>
        <c:auto val="1"/>
        <c:lblAlgn val="ctr"/>
        <c:lblOffset val="100"/>
        <c:noMultiLvlLbl val="0"/>
      </c:catAx>
      <c:valAx>
        <c:axId val="915118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5106592"/>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Q37. Overall... </c:v>
                  </c:pt>
                </c:lvl>
              </c:multiLvlStrCache>
            </c:multiLvlStrRef>
          </c:cat>
          <c:val>
            <c:numRef>
              <c:f>Sheet1!$C$2:$C$10</c:f>
              <c:numCache>
                <c:formatCode>General</c:formatCode>
                <c:ptCount val="9"/>
                <c:pt idx="0">
                  <c:v>7.0125703408892504</c:v>
                </c:pt>
                <c:pt idx="1">
                  <c:v>6.7887812413048501</c:v>
                </c:pt>
                <c:pt idx="2">
                  <c:v>6.8834141473301997</c:v>
                </c:pt>
                <c:pt idx="3">
                  <c:v>7.1594318239029802</c:v>
                </c:pt>
                <c:pt idx="4">
                  <c:v>6.7921914235945504</c:v>
                </c:pt>
                <c:pt idx="5">
                  <c:v>6.5805155169039198</c:v>
                </c:pt>
                <c:pt idx="6">
                  <c:v>6.88879022623588</c:v>
                </c:pt>
                <c:pt idx="7">
                  <c:v>6.72519142411993</c:v>
                </c:pt>
                <c:pt idx="8">
                  <c:v>6.6998563155293303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9"/>
                <c:lvl>
                  <c:pt idx="0">
                    <c:v>2014</c:v>
                  </c:pt>
                  <c:pt idx="1">
                    <c:v>2015</c:v>
                  </c:pt>
                  <c:pt idx="2">
                    <c:v>2016</c:v>
                  </c:pt>
                  <c:pt idx="3">
                    <c:v>2017</c:v>
                  </c:pt>
                  <c:pt idx="4">
                    <c:v>2018</c:v>
                  </c:pt>
                  <c:pt idx="5">
                    <c:v>2019</c:v>
                  </c:pt>
                  <c:pt idx="6">
                    <c:v>2020</c:v>
                  </c:pt>
                  <c:pt idx="7">
                    <c:v>2021</c:v>
                  </c:pt>
                  <c:pt idx="8">
                    <c:v>2022</c:v>
                  </c:pt>
                </c:lvl>
                <c:lvl>
                  <c:pt idx="0">
                    <c:v>Q37. Overall... </c:v>
                  </c:pt>
                </c:lvl>
              </c:multiLvlStrCache>
            </c:multiLvlStrRef>
          </c:cat>
          <c:val>
            <c:numRef>
              <c:f>Sheet1!$D$2:$D$10</c:f>
              <c:numCache>
                <c:formatCode>General</c:formatCode>
                <c:ptCount val="9"/>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pt idx="8">
                  <c:v>6.7474033912820239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5109312"/>
        <c:axId val="915112032"/>
      </c:lineChart>
      <c:catAx>
        <c:axId val="9151093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5112032"/>
        <c:crosses val="autoZero"/>
        <c:auto val="1"/>
        <c:lblAlgn val="ctr"/>
        <c:lblOffset val="100"/>
        <c:noMultiLvlLbl val="0"/>
      </c:catAx>
      <c:valAx>
        <c:axId val="9151120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510931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7.5921048420665898</c:v>
                </c:pt>
                <c:pt idx="1">
                  <c:v>9.4345003708117403</c:v>
                </c:pt>
                <c:pt idx="2">
                  <c:v>3.6586139334048902</c:v>
                </c:pt>
                <c:pt idx="3">
                  <c:v>6.6425943411085804</c:v>
                </c:pt>
                <c:pt idx="4">
                  <c:v>3.7363988255598302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7.865489696352669</c:v>
                </c:pt>
                <c:pt idx="1">
                  <c:v>9.6416088370192039</c:v>
                </c:pt>
                <c:pt idx="2">
                  <c:v>3.8419746876959842</c:v>
                </c:pt>
                <c:pt idx="3">
                  <c:v>6.8144916611018012</c:v>
                </c:pt>
                <c:pt idx="4">
                  <c:v>3.8988170471872481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7.4201245587504197</c:v>
                </c:pt>
                <c:pt idx="1">
                  <c:v>8.1705794167549293</c:v>
                </c:pt>
                <c:pt idx="2">
                  <c:v>6.9542195381511496</c:v>
                </c:pt>
                <c:pt idx="3">
                  <c:v>2.7147923425481801</c:v>
                </c:pt>
                <c:pt idx="4">
                  <c:v>8.7616391849187494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6.2110045818637953</c:v>
                </c:pt>
                <c:pt idx="1">
                  <c:v>7.0432535809533396</c:v>
                </c:pt>
                <c:pt idx="2">
                  <c:v>6.1169613044183011</c:v>
                </c:pt>
                <c:pt idx="3">
                  <c:v>1.945637662124198</c:v>
                </c:pt>
                <c:pt idx="4">
                  <c:v>8.0965770756153095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26/10/2022</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26/10/2022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1.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1.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1.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1.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4683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2022 </a:t>
            </a:r>
            <a:r>
              <a:rPr lang="en-GB" sz="800">
                <a:solidFill>
                  <a:schemeClr val="bg1"/>
                </a:solidFill>
                <a:latin typeface="Arial" panose="020B0604020202020204" pitchFamily="34" charset="0"/>
                <a:cs typeface="Arial" panose="020B0604020202020204" pitchFamily="34" charset="0"/>
              </a:rPr>
              <a:t>|  RPG | Oxleas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740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2022 | </a:t>
            </a:r>
            <a:r>
              <a:rPr lang="en-GB" sz="800">
                <a:solidFill>
                  <a:schemeClr val="bg1"/>
                </a:solidFill>
                <a:latin typeface="Arial" panose="020B0604020202020204" pitchFamily="34" charset="0"/>
                <a:cs typeface="Arial" panose="020B0604020202020204" pitchFamily="34" charset="0"/>
              </a:rPr>
              <a:t>| RPG | Oxleas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6179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2022 </a:t>
            </a:r>
            <a:r>
              <a:rPr lang="en-GB" sz="800">
                <a:solidFill>
                  <a:schemeClr val="tx1">
                    <a:lumMod val="75000"/>
                    <a:lumOff val="25000"/>
                  </a:schemeClr>
                </a:solidFill>
                <a:latin typeface="Arial" panose="020B0604020202020204" pitchFamily="34" charset="0"/>
                <a:cs typeface="Arial" panose="020B0604020202020204" pitchFamily="34" charset="0"/>
              </a:rPr>
              <a:t>| RPG | Oxleas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5.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6.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1.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3.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2.xml"/><Relationship Id="rId28" Type="http://schemas.openxmlformats.org/officeDocument/2006/relationships/slide" Target="slide49.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s>
</file>

<file path=ppt/slides/_rels/slide2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chart" Target="../charts/chart29.xml"/><Relationship Id="rId4" Type="http://schemas.openxmlformats.org/officeDocument/2006/relationships/chart" Target="../charts/chart28.xml"/></Relationships>
</file>

<file path=ppt/slides/_rels/slide2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2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2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46.xml"/></Relationships>
</file>

<file path=ppt/slides/_rels/slide3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3.xml"/></Relationships>
</file>

<file path=ppt/slides/_rels/slide3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6.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4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2/"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nhssurveys.org/surveys/survey/05-community-mental-health/year/2022/"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2/"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chart" Target="../charts/chart6.xml"/><Relationship Id="rId7" Type="http://schemas.openxmlformats.org/officeDocument/2006/relationships/slide" Target="slide5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5.xml"/><Relationship Id="rId5" Type="http://schemas.openxmlformats.org/officeDocument/2006/relationships/slide" Target="slide56.xml"/><Relationship Id="rId10" Type="http://schemas.openxmlformats.org/officeDocument/2006/relationships/chart" Target="../charts/chart7.xml"/><Relationship Id="rId4" Type="http://schemas.openxmlformats.org/officeDocument/2006/relationships/slide" Target="slide57.xml"/><Relationship Id="rId9" Type="http://schemas.openxmlformats.org/officeDocument/2006/relationships/slide" Target="slide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589415" y="4132933"/>
            <a:ext cx="6529843" cy="443198"/>
          </a:xfrm>
        </p:spPr>
        <p:txBody>
          <a:bodyPr/>
          <a:lstStyle/>
          <a:p>
            <a:r>
              <a:rPr lang="en-GB" sz="3200">
                <a:latin typeface="Arial" panose="020B0604020202020204" pitchFamily="34" charset="0"/>
                <a:cs typeface="Arial" panose="020B0604020202020204" pitchFamily="34" charset="0"/>
              </a:rPr>
              <a:t>Oxleas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2022</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2154655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22735993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64284209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In the last 12 months, have you had a care review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Have you and someone from NHS mental health services decided what care you will receive? (This may be called a careplan).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6279047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Thinking about the last time you contacted this person,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83525302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1259716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008843333"/>
              </p:ext>
            </p:extLst>
          </p:nvPr>
        </p:nvGraphicFramePr>
        <p:xfrm>
          <a:off x="140733" y="2241672"/>
          <a:ext cx="8246527" cy="205284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786067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03432957"/>
              </p:ext>
            </p:extLst>
          </p:nvPr>
        </p:nvGraphicFramePr>
        <p:xfrm>
          <a:off x="8622363" y="1804252"/>
          <a:ext cx="3369166" cy="3401932"/>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val="3601460425"/>
                    </a:ext>
                  </a:extLst>
                </a:gridCol>
                <a:gridCol w="73557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54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80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id="{E67C09BC-8028-42C2-BC10-65616F66B248}"/>
              </a:ext>
            </a:extLst>
          </p:cNvPr>
          <p:cNvGraphicFramePr>
            <a:graphicFrameLocks/>
          </p:cNvGraphicFramePr>
          <p:nvPr>
            <p:extLst>
              <p:ext uri="{D42A27DB-BD31-4B8C-83A1-F6EECF244321}">
                <p14:modId xmlns:p14="http://schemas.microsoft.com/office/powerpoint/2010/main" val="2576006743"/>
              </p:ext>
            </p:extLst>
          </p:nvPr>
        </p:nvGraphicFramePr>
        <p:xfrm>
          <a:off x="140733" y="3754559"/>
          <a:ext cx="8246527" cy="12095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9728515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432781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766682"/>
            <a:chOff x="380078" y="1436456"/>
            <a:chExt cx="8246527" cy="1512887"/>
          </a:xfrm>
        </p:grpSpPr>
        <p:graphicFrame>
          <p:nvGraphicFramePr>
            <p:cNvPr id="15" name="Q1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0464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863109145"/>
              </p:ext>
            </p:extLst>
          </p:nvPr>
        </p:nvGraphicFramePr>
        <p:xfrm>
          <a:off x="153011" y="252068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999355512"/>
              </p:ext>
            </p:extLst>
          </p:nvPr>
        </p:nvGraphicFramePr>
        <p:xfrm>
          <a:off x="153011" y="3257037"/>
          <a:ext cx="8246527" cy="168419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E375D595-BFBD-4F4A-97EF-E8F78139FB72}"/>
              </a:ext>
            </a:extLst>
          </p:cNvPr>
          <p:cNvSpPr/>
          <p:nvPr/>
        </p:nvSpPr>
        <p:spPr>
          <a:xfrm>
            <a:off x="10576938" y="176099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9" name="Q14"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45668104"/>
              </p:ext>
            </p:extLst>
          </p:nvPr>
        </p:nvGraphicFramePr>
        <p:xfrm>
          <a:off x="153011" y="422908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627276750"/>
              </p:ext>
            </p:extLst>
          </p:nvPr>
        </p:nvGraphicFramePr>
        <p:xfrm>
          <a:off x="8585541" y="2032000"/>
          <a:ext cx="3382605" cy="395003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57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331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34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id="{DAB766D9-DFD9-4E2B-8FB3-E376B32BE595}"/>
              </a:ext>
            </a:extLst>
          </p:cNvPr>
          <p:cNvGraphicFramePr/>
          <p:nvPr>
            <p:extLst>
              <p:ext uri="{D42A27DB-BD31-4B8C-83A1-F6EECF244321}">
                <p14:modId xmlns:p14="http://schemas.microsoft.com/office/powerpoint/2010/main" val="2208282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158073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432733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6" descr="A chart showing how your Trust scored for Q15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7184630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7" descr="A chart showing how your Trust scored for Q1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7426115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36906564"/>
              </p:ext>
            </p:extLst>
          </p:nvPr>
        </p:nvGraphicFramePr>
        <p:xfrm>
          <a:off x="8573268" y="1767430"/>
          <a:ext cx="3394879" cy="3118768"/>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79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4070188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941821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388829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9"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86082767"/>
              </p:ext>
            </p:extLst>
          </p:nvPr>
        </p:nvGraphicFramePr>
        <p:xfrm>
          <a:off x="140734" y="248466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09618469"/>
              </p:ext>
            </p:extLst>
          </p:nvPr>
        </p:nvGraphicFramePr>
        <p:xfrm>
          <a:off x="8591678" y="1767430"/>
          <a:ext cx="3376468" cy="2408240"/>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88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494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id="{F42758AD-9DBB-4519-944D-2489AE91CA95}"/>
              </a:ext>
            </a:extLst>
          </p:cNvPr>
          <p:cNvGrpSpPr/>
          <p:nvPr/>
        </p:nvGrpSpPr>
        <p:grpSpPr>
          <a:xfrm>
            <a:off x="5032819" y="1996878"/>
            <a:ext cx="1731876" cy="3982549"/>
            <a:chOff x="5032819" y="2070653"/>
            <a:chExt cx="1731876" cy="3982549"/>
          </a:xfrm>
        </p:grpSpPr>
        <p:sp>
          <p:nvSpPr>
            <p:cNvPr id="28" name="Rectangle 27">
              <a:hlinkClick r:id="rId8" action="ppaction://hlinksldjump"/>
              <a:extLst>
                <a:ext uri="{FF2B5EF4-FFF2-40B4-BE49-F238E27FC236}">
                  <a16:creationId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id="{9BB3E8A1-60D9-484B-B36E-FA82BBC3101F}"/>
                </a:ext>
              </a:extLst>
            </p:cNvPr>
            <p:cNvSpPr/>
            <p:nvPr/>
          </p:nvSpPr>
          <p:spPr>
            <a:xfrm>
              <a:off x="5032819" y="3713028"/>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id="{1687077D-9FC5-4C26-BB0B-FF5F29387138}"/>
                </a:ext>
              </a:extLst>
            </p:cNvPr>
            <p:cNvSpPr/>
            <p:nvPr/>
          </p:nvSpPr>
          <p:spPr>
            <a:xfrm>
              <a:off x="5032819" y="536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id="{3ACD54E0-24EE-44C5-A2F9-B801028CDD97}"/>
                </a:ext>
              </a:extLst>
            </p:cNvPr>
            <p:cNvSpPr/>
            <p:nvPr/>
          </p:nvSpPr>
          <p:spPr>
            <a:xfrm>
              <a:off x="5032819" y="57079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Responsive care</a:t>
              </a:r>
            </a:p>
          </p:txBody>
        </p:sp>
      </p:grpSp>
      <p:grpSp>
        <p:nvGrpSpPr>
          <p:cNvPr id="54" name="Group 53" descr="12 sections included in benchmarking section" title="Sections in benchmarking section">
            <a:extLst>
              <a:ext uri="{FF2B5EF4-FFF2-40B4-BE49-F238E27FC236}">
                <a16:creationId xmlns:a16="http://schemas.microsoft.com/office/drawing/2014/main" id="{B3F08A08-7E40-4A2A-ACC4-DD65177B97D2}"/>
              </a:ext>
            </a:extLst>
          </p:cNvPr>
          <p:cNvGrpSpPr/>
          <p:nvPr/>
        </p:nvGrpSpPr>
        <p:grpSpPr>
          <a:xfrm>
            <a:off x="7238857" y="1986928"/>
            <a:ext cx="1731876" cy="3652266"/>
            <a:chOff x="5032819" y="2070653"/>
            <a:chExt cx="1731876" cy="3652266"/>
          </a:xfrm>
        </p:grpSpPr>
        <p:sp>
          <p:nvSpPr>
            <p:cNvPr id="55" name="Rectangle 54">
              <a:hlinkClick r:id="rId20" action="ppaction://hlinksldjump"/>
              <a:extLst>
                <a:ext uri="{FF2B5EF4-FFF2-40B4-BE49-F238E27FC236}">
                  <a16:creationId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id="{71C54C2C-6719-4E95-A50C-649AEE2A7DDD}"/>
                </a:ext>
              </a:extLst>
            </p:cNvPr>
            <p:cNvSpPr/>
            <p:nvPr/>
          </p:nvSpPr>
          <p:spPr>
            <a:xfrm>
              <a:off x="5032819" y="241236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id="{75541593-A087-4D2F-981B-80EE4F09E129}"/>
                </a:ext>
              </a:extLst>
            </p:cNvPr>
            <p:cNvSpPr/>
            <p:nvPr/>
          </p:nvSpPr>
          <p:spPr>
            <a:xfrm>
              <a:off x="5032819" y="274535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2" action="ppaction://hlinksldjump"/>
              <a:extLst>
                <a:ext uri="{FF2B5EF4-FFF2-40B4-BE49-F238E27FC236}">
                  <a16:creationId xmlns:a16="http://schemas.microsoft.com/office/drawing/2014/main" id="{2F8E4491-6242-4DC0-89D2-FBF5AD31D50A}"/>
                </a:ext>
              </a:extLst>
            </p:cNvPr>
            <p:cNvSpPr/>
            <p:nvPr/>
          </p:nvSpPr>
          <p:spPr>
            <a:xfrm>
              <a:off x="5032819" y="307835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3" action="ppaction://hlinksldjump"/>
              <a:extLst>
                <a:ext uri="{FF2B5EF4-FFF2-40B4-BE49-F238E27FC236}">
                  <a16:creationId xmlns:a16="http://schemas.microsoft.com/office/drawing/2014/main" id="{1B7A7AC7-F98B-4637-8553-1F165A0CDCDF}"/>
                </a:ext>
              </a:extLst>
            </p:cNvPr>
            <p:cNvSpPr/>
            <p:nvPr/>
          </p:nvSpPr>
          <p:spPr>
            <a:xfrm>
              <a:off x="5032819" y="338739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4" action="ppaction://hlinksldjump"/>
              <a:extLst>
                <a:ext uri="{FF2B5EF4-FFF2-40B4-BE49-F238E27FC236}">
                  <a16:creationId xmlns:a16="http://schemas.microsoft.com/office/drawing/2014/main" id="{7EE454FE-075D-456C-9344-523508140826}"/>
                </a:ext>
              </a:extLst>
            </p:cNvPr>
            <p:cNvSpPr/>
            <p:nvPr/>
          </p:nvSpPr>
          <p:spPr>
            <a:xfrm>
              <a:off x="5032819" y="3721737"/>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5" action="ppaction://hlinksldjump"/>
              <a:extLst>
                <a:ext uri="{FF2B5EF4-FFF2-40B4-BE49-F238E27FC236}">
                  <a16:creationId xmlns:a16="http://schemas.microsoft.com/office/drawing/2014/main" id="{E8F407A3-6CF7-4E55-989E-D6397D21F190}"/>
                </a:ext>
              </a:extLst>
            </p:cNvPr>
            <p:cNvSpPr/>
            <p:nvPr/>
          </p:nvSpPr>
          <p:spPr>
            <a:xfrm>
              <a:off x="5032819" y="4067356"/>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6" action="ppaction://hlinksldjump"/>
              <a:extLst>
                <a:ext uri="{FF2B5EF4-FFF2-40B4-BE49-F238E27FC236}">
                  <a16:creationId xmlns:a16="http://schemas.microsoft.com/office/drawing/2014/main" id="{5DA5C5CF-1314-4090-8FA3-316B2053F629}"/>
                </a:ext>
              </a:extLst>
            </p:cNvPr>
            <p:cNvSpPr/>
            <p:nvPr/>
          </p:nvSpPr>
          <p:spPr>
            <a:xfrm>
              <a:off x="5032819" y="4390837"/>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7" action="ppaction://hlinksldjump"/>
              <a:extLst>
                <a:ext uri="{FF2B5EF4-FFF2-40B4-BE49-F238E27FC236}">
                  <a16:creationId xmlns:a16="http://schemas.microsoft.com/office/drawing/2014/main" id="{19CA76B8-33DF-4042-B1D1-210E8045634C}"/>
                </a:ext>
              </a:extLst>
            </p:cNvPr>
            <p:cNvSpPr/>
            <p:nvPr/>
          </p:nvSpPr>
          <p:spPr>
            <a:xfrm>
              <a:off x="5032819" y="4734716"/>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8" action="ppaction://hlinksldjump"/>
              <a:extLst>
                <a:ext uri="{FF2B5EF4-FFF2-40B4-BE49-F238E27FC236}">
                  <a16:creationId xmlns:a16="http://schemas.microsoft.com/office/drawing/2014/main" id="{21B13ABD-E838-45A6-803F-892C28B126F4}"/>
                </a:ext>
              </a:extLst>
            </p:cNvPr>
            <p:cNvSpPr/>
            <p:nvPr/>
          </p:nvSpPr>
          <p:spPr>
            <a:xfrm>
              <a:off x="5032819" y="5036317"/>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29" action="ppaction://hlinksldjump"/>
              <a:extLst>
                <a:ext uri="{FF2B5EF4-FFF2-40B4-BE49-F238E27FC236}">
                  <a16:creationId xmlns:a16="http://schemas.microsoft.com/office/drawing/2014/main" id="{8357869B-2EAE-4824-ACF3-F2129304B487}"/>
                </a:ext>
              </a:extLst>
            </p:cNvPr>
            <p:cNvSpPr/>
            <p:nvPr/>
          </p:nvSpPr>
          <p:spPr>
            <a:xfrm>
              <a:off x="5032819" y="5377656"/>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7345717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359946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10446"/>
            <a:chOff x="380078" y="1436456"/>
            <a:chExt cx="8246527" cy="1512887"/>
          </a:xfrm>
        </p:grpSpPr>
        <p:graphicFrame>
          <p:nvGraphicFramePr>
            <p:cNvPr id="15" name="Q2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598642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1"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839102778"/>
              </p:ext>
            </p:extLst>
          </p:nvPr>
        </p:nvGraphicFramePr>
        <p:xfrm>
          <a:off x="128459" y="2041839"/>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Q22"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001101139"/>
              </p:ext>
            </p:extLst>
          </p:nvPr>
        </p:nvGraphicFramePr>
        <p:xfrm>
          <a:off x="128459" y="3117280"/>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4141776246"/>
              </p:ext>
            </p:extLst>
          </p:nvPr>
        </p:nvGraphicFramePr>
        <p:xfrm>
          <a:off x="8573268" y="1767430"/>
          <a:ext cx="3394879" cy="314477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79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7266358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903658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159307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4599625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7"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68362560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58728909"/>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7504606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811719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535648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30" descr="A chart showing how your Trust scored for Q29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42820105"/>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50096439"/>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75201643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394624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353517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4"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67237793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5" descr="A chart showing how your Trust scored for Q34 compared with other trusts that took part; using the ‘expected range’ analysis technique. ">
            <a:extLst>
              <a:ext uri="{FF2B5EF4-FFF2-40B4-BE49-F238E27FC236}">
                <a16:creationId xmlns:a16="http://schemas.microsoft.com/office/drawing/2014/main" id="{84149DDF-88E2-4CD6-919B-06988B02ADA0}"/>
              </a:ext>
            </a:extLst>
          </p:cNvPr>
          <p:cNvGraphicFramePr/>
          <p:nvPr>
            <p:extLst>
              <p:ext uri="{D42A27DB-BD31-4B8C-83A1-F6EECF244321}">
                <p14:modId xmlns:p14="http://schemas.microsoft.com/office/powerpoint/2010/main" val="161716081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6" descr="A chart showing how your Trust scored for Q35 compared with other trusts that took part; using the ‘expected range’ analysis technique. ">
            <a:extLst>
              <a:ext uri="{FF2B5EF4-FFF2-40B4-BE49-F238E27FC236}">
                <a16:creationId xmlns:a16="http://schemas.microsoft.com/office/drawing/2014/main" id="{7E0367F9-F224-49FE-B5E5-DF2669C5A79F}"/>
              </a:ext>
            </a:extLst>
          </p:cNvPr>
          <p:cNvGraphicFramePr/>
          <p:nvPr>
            <p:extLst>
              <p:ext uri="{D42A27DB-BD31-4B8C-83A1-F6EECF244321}">
                <p14:modId xmlns:p14="http://schemas.microsoft.com/office/powerpoint/2010/main" val="640936243"/>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34640812"/>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7771622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033389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29990" y="1439959"/>
            <a:ext cx="8246527" cy="1795331"/>
            <a:chOff x="380078" y="1522176"/>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9341639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34794089"/>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7063482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222009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8881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7" name="Q38" descr="A chart showing how your Trust scored for Q37 compared with other trusts that took part; using the ‘expected range’ analysis technique. ">
            <a:extLst>
              <a:ext uri="{FF2B5EF4-FFF2-40B4-BE49-F238E27FC236}">
                <a16:creationId xmlns:a16="http://schemas.microsoft.com/office/drawing/2014/main" id="{84149DDF-88E2-4CD6-919B-06988B02ADA0}"/>
              </a:ext>
            </a:extLst>
          </p:cNvPr>
          <p:cNvGraphicFramePr/>
          <p:nvPr>
            <p:extLst>
              <p:ext uri="{D42A27DB-BD31-4B8C-83A1-F6EECF244321}">
                <p14:modId xmlns:p14="http://schemas.microsoft.com/office/powerpoint/2010/main" val="3375212022"/>
              </p:ext>
            </p:extLst>
          </p:nvPr>
        </p:nvGraphicFramePr>
        <p:xfrm>
          <a:off x="122323" y="236264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51369907"/>
              </p:ext>
            </p:extLst>
          </p:nvPr>
        </p:nvGraphicFramePr>
        <p:xfrm>
          <a:off x="8579405" y="1767430"/>
          <a:ext cx="3388742" cy="1961590"/>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682762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17488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6"/>
            <a:ext cx="8246527" cy="1512887"/>
            <a:chOff x="380078" y="1436456"/>
            <a:chExt cx="8246527" cy="1512887"/>
          </a:xfrm>
        </p:grpSpPr>
        <p:graphicFrame>
          <p:nvGraphicFramePr>
            <p:cNvPr id="15" name="Q37">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371551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52462656"/>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val="3601460425"/>
                    </a:ext>
                  </a:extLst>
                </a:gridCol>
                <a:gridCol w="743733">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Responsive care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5139931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79495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Responsive care</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463173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Q6"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4202443570"/>
              </p:ext>
            </p:extLst>
          </p:nvPr>
        </p:nvGraphicFramePr>
        <p:xfrm>
          <a:off x="116188"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704300889"/>
              </p:ext>
            </p:extLst>
          </p:nvPr>
        </p:nvGraphicFramePr>
        <p:xfrm>
          <a:off x="8548720" y="1789732"/>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7" y="2835018"/>
            <a:ext cx="5506583" cy="16127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your trust’s 2022 score compared with its scores from 2014 to 2021.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4844166"/>
            <a:ext cx="5849483" cy="1831271"/>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spcAft>
                <a:spcPts val="600"/>
              </a:spcAft>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Section 3 planning care, appears missing from the change over time section as the questions that comprise the section score are non comparable to previous survey years and therefore do not display trends.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endParaRPr lang="en-US"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222394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63334005"/>
              </p:ext>
            </p:extLst>
          </p:nvPr>
        </p:nvGraphicFramePr>
        <p:xfrm>
          <a:off x="6118234" y="1391398"/>
          <a:ext cx="5653796" cy="3893965"/>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217509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5" name="Q8_sig" descr="Significant changes 2021 vs 2020&#10;Significant changes 2021 vs 2019" title="Significant changes">
            <a:extLst>
              <a:ext uri="{FF2B5EF4-FFF2-40B4-BE49-F238E27FC236}">
                <a16:creationId xmlns:a16="http://schemas.microsoft.com/office/drawing/2014/main" id="{B02307B7-37FB-40B2-BFED-B8B1EDB26983}"/>
              </a:ext>
            </a:extLst>
          </p:cNvPr>
          <p:cNvGraphicFramePr>
            <a:graphicFrameLocks noGrp="1"/>
          </p:cNvGraphicFramePr>
          <p:nvPr>
            <p:extLst>
              <p:ext uri="{D42A27DB-BD31-4B8C-83A1-F6EECF244321}">
                <p14:modId xmlns:p14="http://schemas.microsoft.com/office/powerpoint/2010/main" val="6507334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id="{3EADE560-1FD7-4FF8-9075-DB08E09FF401}"/>
              </a:ext>
            </a:extLst>
          </p:cNvPr>
          <p:cNvSpPr/>
          <p:nvPr/>
        </p:nvSpPr>
        <p:spPr>
          <a:xfrm>
            <a:off x="1066796" y="5985044"/>
            <a:ext cx="5372652"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or that they had no treatment prior to this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99806711"/>
              </p:ext>
            </p:extLst>
          </p:nvPr>
        </p:nvGraphicFramePr>
        <p:xfrm>
          <a:off x="515938" y="1454631"/>
          <a:ext cx="5372652" cy="39221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9_sig" descr="Significant changes 2021 vs 2020&#10;Significant changes 2021 vs 2019" title="Significant changes">
            <a:extLst>
              <a:ext uri="{FF2B5EF4-FFF2-40B4-BE49-F238E27FC236}">
                <a16:creationId xmlns:a16="http://schemas.microsoft.com/office/drawing/2014/main" id="{593CB4EB-3739-40EB-901B-594704FED31E}"/>
              </a:ext>
            </a:extLst>
          </p:cNvPr>
          <p:cNvGraphicFramePr>
            <a:graphicFrameLocks noGrp="1"/>
          </p:cNvGraphicFramePr>
          <p:nvPr>
            <p:extLst>
              <p:ext uri="{D42A27DB-BD31-4B8C-83A1-F6EECF244321}">
                <p14:modId xmlns:p14="http://schemas.microsoft.com/office/powerpoint/2010/main" val="2951912418"/>
              </p:ext>
            </p:extLst>
          </p:nvPr>
        </p:nvGraphicFramePr>
        <p:xfrm>
          <a:off x="1244924" y="5495510"/>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2. Organising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16292690"/>
              </p:ext>
            </p:extLst>
          </p:nvPr>
        </p:nvGraphicFramePr>
        <p:xfrm>
          <a:off x="419970" y="1466507"/>
          <a:ext cx="5468620" cy="3870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77721677"/>
              </p:ext>
            </p:extLst>
          </p:nvPr>
        </p:nvGraphicFramePr>
        <p:xfrm>
          <a:off x="6118234"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told who is in charge of organising their care and services, and the person in charge is not a GP.</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0_sig" descr="Significant changes 2021 vs 2020&#10;Significant changes 2021 vs 2019" title="Significant changes">
            <a:extLst>
              <a:ext uri="{FF2B5EF4-FFF2-40B4-BE49-F238E27FC236}">
                <a16:creationId xmlns:a16="http://schemas.microsoft.com/office/drawing/2014/main" id="{07DC86BC-421E-43EB-A4B1-BBCA99E27722}"/>
              </a:ext>
            </a:extLst>
          </p:cNvPr>
          <p:cNvGraphicFramePr>
            <a:graphicFrameLocks noGrp="1"/>
          </p:cNvGraphicFramePr>
          <p:nvPr>
            <p:extLst>
              <p:ext uri="{D42A27DB-BD31-4B8C-83A1-F6EECF244321}">
                <p14:modId xmlns:p14="http://schemas.microsoft.com/office/powerpoint/2010/main" val="1079237305"/>
              </p:ext>
            </p:extLst>
          </p:nvPr>
        </p:nvGraphicFramePr>
        <p:xfrm>
          <a:off x="1159590" y="5500445"/>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4" name="Q12_sig" descr="Significant changes 2021 vs 2020&#10;Significant changes 2021 vs 2019" title="Significant changes">
            <a:extLst>
              <a:ext uri="{FF2B5EF4-FFF2-40B4-BE49-F238E27FC236}">
                <a16:creationId xmlns:a16="http://schemas.microsoft.com/office/drawing/2014/main" id="{CD91ED8E-1DFA-4083-B5EA-504ACCB36784}"/>
              </a:ext>
            </a:extLst>
          </p:cNvPr>
          <p:cNvGraphicFramePr>
            <a:graphicFrameLocks noGrp="1"/>
          </p:cNvGraphicFramePr>
          <p:nvPr>
            <p:extLst>
              <p:ext uri="{D42A27DB-BD31-4B8C-83A1-F6EECF244321}">
                <p14:modId xmlns:p14="http://schemas.microsoft.com/office/powerpoint/2010/main" val="1646254065"/>
              </p:ext>
            </p:extLst>
          </p:nvPr>
        </p:nvGraphicFramePr>
        <p:xfrm>
          <a:off x="6864772" y="5500445"/>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2022 survey of people who use community mental health services involved 53 providers of NHS community mental health services in England. We received responses from 13,418 people, a response rate of 20.9%.</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2021 and 30 November 2021. For more information on the sampling criteria for the survey, please refer to the sampling instructions detailed in the ‘Further information’ section. Fieldwork for the survey (the time during which questionnaires were sent out and returned) took place between February and June 2022.</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2. Organising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id="{3EADE560-1FD7-4FF8-9075-DB08E09FF401}"/>
              </a:ext>
            </a:extLst>
          </p:cNvPr>
          <p:cNvSpPr/>
          <p:nvPr/>
        </p:nvSpPr>
        <p:spPr>
          <a:xfrm>
            <a:off x="1012224" y="5824586"/>
            <a:ext cx="4808179"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told who is in charge of organising their care and services, and the person in charge is not a GP.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4316479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636093D3-488B-4CF7-B4BB-B7665BD99954}"/>
              </a:ext>
            </a:extLst>
          </p:cNvPr>
          <p:cNvGraphicFramePr>
            <a:graphicFrameLocks noGrp="1"/>
          </p:cNvGraphicFramePr>
          <p:nvPr>
            <p:extLst>
              <p:ext uri="{D42A27DB-BD31-4B8C-83A1-F6EECF244321}">
                <p14:modId xmlns:p14="http://schemas.microsoft.com/office/powerpoint/2010/main" val="783872465"/>
              </p:ext>
            </p:extLst>
          </p:nvPr>
        </p:nvGraphicFramePr>
        <p:xfrm>
          <a:off x="1132322"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10" name="Q19_t">
            <a:extLst>
              <a:ext uri="{FF2B5EF4-FFF2-40B4-BE49-F238E27FC236}">
                <a16:creationId xmlns:a16="http://schemas.microsoft.com/office/drawing/2014/main" id="{3EADE560-1FD7-4FF8-9075-DB08E09FF401}"/>
              </a:ext>
            </a:extLst>
          </p:cNvPr>
          <p:cNvSpPr/>
          <p:nvPr/>
        </p:nvSpPr>
        <p:spPr>
          <a:xfrm>
            <a:off x="1030363" y="5774769"/>
            <a:ext cx="542545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felt that decisions were made together with the person they saw during this discussion. Respondents who stated that they didn't know / couldn't remember or did not want to be involved in making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9_c" descr="Trust mean score trend data for Q18,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70409734"/>
              </p:ext>
            </p:extLst>
          </p:nvPr>
        </p:nvGraphicFramePr>
        <p:xfrm>
          <a:off x="419970" y="1466507"/>
          <a:ext cx="5468620" cy="378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9_sig" descr="Significant changes 2021 vs 2020&#10;Significant changes 2021 vs 2019" title="Significant changes">
            <a:extLst>
              <a:ext uri="{FF2B5EF4-FFF2-40B4-BE49-F238E27FC236}">
                <a16:creationId xmlns:a16="http://schemas.microsoft.com/office/drawing/2014/main" id="{2C83FF79-62D0-44D9-AD6E-F25738DBE820}"/>
              </a:ext>
            </a:extLst>
          </p:cNvPr>
          <p:cNvGraphicFramePr>
            <a:graphicFrameLocks noGrp="1"/>
          </p:cNvGraphicFramePr>
          <p:nvPr>
            <p:extLst>
              <p:ext uri="{D42A27DB-BD31-4B8C-83A1-F6EECF244321}">
                <p14:modId xmlns:p14="http://schemas.microsoft.com/office/powerpoint/2010/main" val="2825278771"/>
              </p:ext>
            </p:extLst>
          </p:nvPr>
        </p:nvGraphicFramePr>
        <p:xfrm>
          <a:off x="1145320" y="541419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0_t">
            <a:extLst>
              <a:ext uri="{FF2B5EF4-FFF2-40B4-BE49-F238E27FC236}">
                <a16:creationId xmlns:a16="http://schemas.microsoft.com/office/drawing/2014/main" id="{3EADE560-1FD7-4FF8-9075-DB08E09FF401}"/>
              </a:ext>
            </a:extLst>
          </p:cNvPr>
          <p:cNvSpPr/>
          <p:nvPr/>
        </p:nvSpPr>
        <p:spPr>
          <a:xfrm>
            <a:off x="1028573" y="5985044"/>
            <a:ext cx="5656873"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0_c" descr="Trust mean score trend data for Q19,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9070266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20_sig" descr="Significant changes 2021 vs 2020&#10;Significant changes 2021 vs 2019" title="Significant changes">
            <a:extLst>
              <a:ext uri="{FF2B5EF4-FFF2-40B4-BE49-F238E27FC236}">
                <a16:creationId xmlns:a16="http://schemas.microsoft.com/office/drawing/2014/main" id="{B62E8C82-3518-4AAA-8B85-E69C55C9DEBE}"/>
              </a:ext>
            </a:extLst>
          </p:cNvPr>
          <p:cNvGraphicFramePr>
            <a:graphicFrameLocks noGrp="1"/>
          </p:cNvGraphicFramePr>
          <p:nvPr>
            <p:extLst>
              <p:ext uri="{D42A27DB-BD31-4B8C-83A1-F6EECF244321}">
                <p14:modId xmlns:p14="http://schemas.microsoft.com/office/powerpoint/2010/main" val="1080150377"/>
              </p:ext>
            </p:extLst>
          </p:nvPr>
        </p:nvGraphicFramePr>
        <p:xfrm>
          <a:off x="1132322"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4_t">
            <a:extLst>
              <a:ext uri="{FF2B5EF4-FFF2-40B4-BE49-F238E27FC236}">
                <a16:creationId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4_c" descr="Trust mean score trend data for Q22,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8439936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5_c" descr="Trust mean score trend data for Q23,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49215114"/>
              </p:ext>
            </p:extLst>
          </p:nvPr>
        </p:nvGraphicFramePr>
        <p:xfrm>
          <a:off x="6118234"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5_t">
            <a:extLst>
              <a:ext uri="{FF2B5EF4-FFF2-40B4-BE49-F238E27FC236}">
                <a16:creationId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24_sig" descr="Significant changes 2021 vs 2020&#10;Significant changes 2021 vs 2019" title="Significant changes">
            <a:extLst>
              <a:ext uri="{FF2B5EF4-FFF2-40B4-BE49-F238E27FC236}">
                <a16:creationId xmlns:a16="http://schemas.microsoft.com/office/drawing/2014/main" id="{CC09313C-7D2B-4825-8C88-57CAD642C5EC}"/>
              </a:ext>
            </a:extLst>
          </p:cNvPr>
          <p:cNvGraphicFramePr>
            <a:graphicFrameLocks noGrp="1"/>
          </p:cNvGraphicFramePr>
          <p:nvPr>
            <p:extLst>
              <p:ext uri="{D42A27DB-BD31-4B8C-83A1-F6EECF244321}">
                <p14:modId xmlns:p14="http://schemas.microsoft.com/office/powerpoint/2010/main" val="464930053"/>
              </p:ext>
            </p:extLst>
          </p:nvPr>
        </p:nvGraphicFramePr>
        <p:xfrm>
          <a:off x="1174336" y="5335157"/>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6" name="Q25_sig" descr="Significant changes 2021 vs 2020&#10;Significant changes 2021 vs 2019" title="Significant changes">
            <a:extLst>
              <a:ext uri="{FF2B5EF4-FFF2-40B4-BE49-F238E27FC236}">
                <a16:creationId xmlns:a16="http://schemas.microsoft.com/office/drawing/2014/main" id="{01717841-7A62-40AB-94CB-7CF7A29EB2EA}"/>
              </a:ext>
            </a:extLst>
          </p:cNvPr>
          <p:cNvGraphicFramePr>
            <a:graphicFrameLocks noGrp="1"/>
          </p:cNvGraphicFramePr>
          <p:nvPr>
            <p:extLst>
              <p:ext uri="{D42A27DB-BD31-4B8C-83A1-F6EECF244321}">
                <p14:modId xmlns:p14="http://schemas.microsoft.com/office/powerpoint/2010/main" val="2493204877"/>
              </p:ext>
            </p:extLst>
          </p:nvPr>
        </p:nvGraphicFramePr>
        <p:xfrm>
          <a:off x="6849052" y="5335157"/>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7_t">
            <a:extLst>
              <a:ext uri="{FF2B5EF4-FFF2-40B4-BE49-F238E27FC236}">
                <a16:creationId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7_c" descr="Trust mean score trend data for Q26,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6895339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27_sig" descr="Significant changes 2021 vs 2020&#10;Significant changes 2021 vs 2019" title="Significant changes">
            <a:extLst>
              <a:ext uri="{FF2B5EF4-FFF2-40B4-BE49-F238E27FC236}">
                <a16:creationId xmlns:a16="http://schemas.microsoft.com/office/drawing/2014/main" id="{B6244F1C-A167-45AA-9CE1-FDF6C04C4DFA}"/>
              </a:ext>
            </a:extLst>
          </p:cNvPr>
          <p:cNvGraphicFramePr>
            <a:graphicFrameLocks noGrp="1"/>
          </p:cNvGraphicFramePr>
          <p:nvPr>
            <p:extLst>
              <p:ext uri="{D42A27DB-BD31-4B8C-83A1-F6EECF244321}">
                <p14:modId xmlns:p14="http://schemas.microsoft.com/office/powerpoint/2010/main" val="1731195816"/>
              </p:ext>
            </p:extLst>
          </p:nvPr>
        </p:nvGraphicFramePr>
        <p:xfrm>
          <a:off x="1132322"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9_t">
            <a:extLst>
              <a:ext uri="{FF2B5EF4-FFF2-40B4-BE49-F238E27FC236}">
                <a16:creationId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0_c" descr="Trust mean score trend data for Q29,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09780508"/>
              </p:ext>
            </p:extLst>
          </p:nvPr>
        </p:nvGraphicFramePr>
        <p:xfrm>
          <a:off x="6118234"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30_t">
            <a:extLst>
              <a:ext uri="{FF2B5EF4-FFF2-40B4-BE49-F238E27FC236}">
                <a16:creationId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9_c" descr="Trust mean score trend data for Q28,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07182258"/>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29_sig" descr="Significant changes 2021 vs 2020&#10;Significant changes 2021 vs 2019" title="Significant changes">
            <a:extLst>
              <a:ext uri="{FF2B5EF4-FFF2-40B4-BE49-F238E27FC236}">
                <a16:creationId xmlns:a16="http://schemas.microsoft.com/office/drawing/2014/main" id="{1CCB28AB-D3F1-4B38-A6D9-A60AC2EBEEF2}"/>
              </a:ext>
            </a:extLst>
          </p:cNvPr>
          <p:cNvGraphicFramePr>
            <a:graphicFrameLocks noGrp="1"/>
          </p:cNvGraphicFramePr>
          <p:nvPr>
            <p:extLst>
              <p:ext uri="{D42A27DB-BD31-4B8C-83A1-F6EECF244321}">
                <p14:modId xmlns:p14="http://schemas.microsoft.com/office/powerpoint/2010/main" val="2814589380"/>
              </p:ext>
            </p:extLst>
          </p:nvPr>
        </p:nvGraphicFramePr>
        <p:xfrm>
          <a:off x="1132322"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6" name="Q30_sig" descr="Significant changes 2021 vs 2020&#10;Significant changes 2021 vs 2019" title="Significant changes">
            <a:extLst>
              <a:ext uri="{FF2B5EF4-FFF2-40B4-BE49-F238E27FC236}">
                <a16:creationId xmlns:a16="http://schemas.microsoft.com/office/drawing/2014/main" id="{8613206E-8D69-412F-9C31-C269546BB80F}"/>
              </a:ext>
            </a:extLst>
          </p:cNvPr>
          <p:cNvGraphicFramePr>
            <a:graphicFrameLocks noGrp="1"/>
          </p:cNvGraphicFramePr>
          <p:nvPr>
            <p:extLst>
              <p:ext uri="{D42A27DB-BD31-4B8C-83A1-F6EECF244321}">
                <p14:modId xmlns:p14="http://schemas.microsoft.com/office/powerpoint/2010/main" val="3800800019"/>
              </p:ext>
            </p:extLst>
          </p:nvPr>
        </p:nvGraphicFramePr>
        <p:xfrm>
          <a:off x="6901665" y="5429427"/>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4_c" descr="Trust mean score trend data for Q33,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97594286"/>
              </p:ext>
            </p:extLst>
          </p:nvPr>
        </p:nvGraphicFramePr>
        <p:xfrm>
          <a:off x="612191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3_t">
            <a:extLst>
              <a:ext uri="{FF2B5EF4-FFF2-40B4-BE49-F238E27FC236}">
                <a16:creationId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3_c" descr="Trust mean score trend data for Q32,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12236460"/>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33_sig" descr="Significant changes 2021 vs 2020&#10;Significant changes 2021 vs 2019" title="Significant changes">
            <a:extLst>
              <a:ext uri="{FF2B5EF4-FFF2-40B4-BE49-F238E27FC236}">
                <a16:creationId xmlns:a16="http://schemas.microsoft.com/office/drawing/2014/main" id="{9AE78B35-0378-454E-B8F9-0B93B250FF8F}"/>
              </a:ext>
            </a:extLst>
          </p:cNvPr>
          <p:cNvGraphicFramePr>
            <a:graphicFrameLocks noGrp="1"/>
          </p:cNvGraphicFramePr>
          <p:nvPr>
            <p:extLst>
              <p:ext uri="{D42A27DB-BD31-4B8C-83A1-F6EECF244321}">
                <p14:modId xmlns:p14="http://schemas.microsoft.com/office/powerpoint/2010/main" val="3860396960"/>
              </p:ext>
            </p:extLst>
          </p:nvPr>
        </p:nvGraphicFramePr>
        <p:xfrm>
          <a:off x="1132322"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6" name="Q34_sig" descr="Significant changes 2021 vs 2020&#10;Significant changes 2021 vs 2019" title="Significant changes">
            <a:extLst>
              <a:ext uri="{FF2B5EF4-FFF2-40B4-BE49-F238E27FC236}">
                <a16:creationId xmlns:a16="http://schemas.microsoft.com/office/drawing/2014/main" id="{E695997D-4B24-48BD-B076-212F11B86FBB}"/>
              </a:ext>
            </a:extLst>
          </p:cNvPr>
          <p:cNvGraphicFramePr>
            <a:graphicFrameLocks noGrp="1"/>
          </p:cNvGraphicFramePr>
          <p:nvPr>
            <p:extLst>
              <p:ext uri="{D42A27DB-BD31-4B8C-83A1-F6EECF244321}">
                <p14:modId xmlns:p14="http://schemas.microsoft.com/office/powerpoint/2010/main" val="1589066968"/>
              </p:ext>
            </p:extLst>
          </p:nvPr>
        </p:nvGraphicFramePr>
        <p:xfrm>
          <a:off x="6858897"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5_t">
            <a:extLst>
              <a:ext uri="{FF2B5EF4-FFF2-40B4-BE49-F238E27FC236}">
                <a16:creationId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5_c" descr="Trust mean score trend data for Q34,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758018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id="{3EADE560-1FD7-4FF8-9075-DB08E09FF401}"/>
              </a:ext>
            </a:extLst>
          </p:cNvPr>
          <p:cNvSpPr/>
          <p:nvPr/>
        </p:nvSpPr>
        <p:spPr>
          <a:xfrm>
            <a:off x="6780274"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6_c" descr="Trust mean score trend data for Q35,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60242471"/>
              </p:ext>
            </p:extLst>
          </p:nvPr>
        </p:nvGraphicFramePr>
        <p:xfrm>
          <a:off x="6121113" y="1466507"/>
          <a:ext cx="5468620" cy="378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35_sig" descr="Significant changes 2021 vs 2020&#10;Significant changes 2021 vs 2019" title="Significant changes">
            <a:extLst>
              <a:ext uri="{FF2B5EF4-FFF2-40B4-BE49-F238E27FC236}">
                <a16:creationId xmlns:a16="http://schemas.microsoft.com/office/drawing/2014/main" id="{6B083108-02C2-47F9-8B68-B879E484866B}"/>
              </a:ext>
            </a:extLst>
          </p:cNvPr>
          <p:cNvGraphicFramePr>
            <a:graphicFrameLocks noGrp="1"/>
          </p:cNvGraphicFramePr>
          <p:nvPr>
            <p:extLst>
              <p:ext uri="{D42A27DB-BD31-4B8C-83A1-F6EECF244321}">
                <p14:modId xmlns:p14="http://schemas.microsoft.com/office/powerpoint/2010/main" val="3849611304"/>
              </p:ext>
            </p:extLst>
          </p:nvPr>
        </p:nvGraphicFramePr>
        <p:xfrm>
          <a:off x="1132322"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6" name="Q36_sig" descr="Significant changes 2021 vs 2020&#10;Significant changes 2021 vs 2019" title="Significant changes">
            <a:extLst>
              <a:ext uri="{FF2B5EF4-FFF2-40B4-BE49-F238E27FC236}">
                <a16:creationId xmlns:a16="http://schemas.microsoft.com/office/drawing/2014/main" id="{684A000F-CBD1-4978-8398-6CC85BA24461}"/>
              </a:ext>
            </a:extLst>
          </p:cNvPr>
          <p:cNvGraphicFramePr>
            <a:graphicFrameLocks noGrp="1"/>
          </p:cNvGraphicFramePr>
          <p:nvPr>
            <p:extLst>
              <p:ext uri="{D42A27DB-BD31-4B8C-83A1-F6EECF244321}">
                <p14:modId xmlns:p14="http://schemas.microsoft.com/office/powerpoint/2010/main" val="1793560847"/>
              </p:ext>
            </p:extLst>
          </p:nvPr>
        </p:nvGraphicFramePr>
        <p:xfrm>
          <a:off x="6875577"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9_t">
            <a:extLst>
              <a:ext uri="{FF2B5EF4-FFF2-40B4-BE49-F238E27FC236}">
                <a16:creationId xmlns:a16="http://schemas.microsoft.com/office/drawing/2014/main" id="{3EADE560-1FD7-4FF8-9075-DB08E09FF401}"/>
              </a:ext>
            </a:extLst>
          </p:cNvPr>
          <p:cNvSpPr/>
          <p:nvPr/>
        </p:nvSpPr>
        <p:spPr>
          <a:xfrm>
            <a:off x="1066979" y="5905264"/>
            <a:ext cx="4917688"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9_c" descr="Trust mean score trend data for Q38,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2156913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39_sig" descr="Significant changes 2021 vs 2020&#10;Significant changes 2021 vs 2019" title="Significant changes">
            <a:extLst>
              <a:ext uri="{FF2B5EF4-FFF2-40B4-BE49-F238E27FC236}">
                <a16:creationId xmlns:a16="http://schemas.microsoft.com/office/drawing/2014/main" id="{684E9DC5-767D-46B5-B5A1-B75A11E723A7}"/>
              </a:ext>
            </a:extLst>
          </p:cNvPr>
          <p:cNvGraphicFramePr>
            <a:graphicFrameLocks noGrp="1"/>
          </p:cNvGraphicFramePr>
          <p:nvPr>
            <p:extLst>
              <p:ext uri="{D42A27DB-BD31-4B8C-83A1-F6EECF244321}">
                <p14:modId xmlns:p14="http://schemas.microsoft.com/office/powerpoint/2010/main" val="2145698708"/>
              </p:ext>
            </p:extLst>
          </p:nvPr>
        </p:nvGraphicFramePr>
        <p:xfrm>
          <a:off x="1132322"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id="{3EADE560-1FD7-4FF8-9075-DB08E09FF401}"/>
              </a:ext>
            </a:extLst>
          </p:cNvPr>
          <p:cNvSpPr/>
          <p:nvPr/>
        </p:nvSpPr>
        <p:spPr>
          <a:xfrm>
            <a:off x="1056323" y="5779319"/>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525021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8_t">
            <a:extLst>
              <a:ext uri="{FF2B5EF4-FFF2-40B4-BE49-F238E27FC236}">
                <a16:creationId xmlns:a16="http://schemas.microsoft.com/office/drawing/2014/main" id="{3EADE560-1FD7-4FF8-9075-DB08E09FF401}"/>
              </a:ext>
            </a:extLst>
          </p:cNvPr>
          <p:cNvSpPr/>
          <p:nvPr/>
        </p:nvSpPr>
        <p:spPr>
          <a:xfrm>
            <a:off x="6781523" y="5779319"/>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87876470"/>
              </p:ext>
            </p:extLst>
          </p:nvPr>
        </p:nvGraphicFramePr>
        <p:xfrm>
          <a:off x="6128439"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3_sig" descr="Significant changes 2021 vs 2020&#10;Significant changes 2021 vs 2019" title="Significant changes">
            <a:extLst>
              <a:ext uri="{FF2B5EF4-FFF2-40B4-BE49-F238E27FC236}">
                <a16:creationId xmlns:a16="http://schemas.microsoft.com/office/drawing/2014/main" id="{E5FA7EE7-E834-4E68-9DD9-FED710F1B48E}"/>
              </a:ext>
            </a:extLst>
          </p:cNvPr>
          <p:cNvGraphicFramePr>
            <a:graphicFrameLocks noGrp="1"/>
          </p:cNvGraphicFramePr>
          <p:nvPr>
            <p:extLst>
              <p:ext uri="{D42A27DB-BD31-4B8C-83A1-F6EECF244321}">
                <p14:modId xmlns:p14="http://schemas.microsoft.com/office/powerpoint/2010/main" val="1875387838"/>
              </p:ext>
            </p:extLst>
          </p:nvPr>
        </p:nvGraphicFramePr>
        <p:xfrm>
          <a:off x="1132322"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6" name="Q38_sig" descr="Significant changes 2021 vs 2020&#10;Significant changes 2021 vs 2019" title="Significant changes">
            <a:extLst>
              <a:ext uri="{FF2B5EF4-FFF2-40B4-BE49-F238E27FC236}">
                <a16:creationId xmlns:a16="http://schemas.microsoft.com/office/drawing/2014/main" id="{528F1942-C78F-431E-A795-8091758619F8}"/>
              </a:ext>
            </a:extLst>
          </p:cNvPr>
          <p:cNvGraphicFramePr>
            <a:graphicFrameLocks noGrp="1"/>
          </p:cNvGraphicFramePr>
          <p:nvPr>
            <p:extLst>
              <p:ext uri="{D42A27DB-BD31-4B8C-83A1-F6EECF244321}">
                <p14:modId xmlns:p14="http://schemas.microsoft.com/office/powerpoint/2010/main" val="3667959050"/>
              </p:ext>
            </p:extLst>
          </p:nvPr>
        </p:nvGraphicFramePr>
        <p:xfrm>
          <a:off x="6897246"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Q23).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7_c" descr="Trust mean score trend data for Q36,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1119573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id="{3EADE560-1FD7-4FF8-9075-DB08E09FF401}"/>
              </a:ext>
            </a:extLst>
          </p:cNvPr>
          <p:cNvSpPr/>
          <p:nvPr/>
        </p:nvSpPr>
        <p:spPr>
          <a:xfrm>
            <a:off x="1037372" y="5808981"/>
            <a:ext cx="5410477"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201</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8" name="Q37_sig" descr="Significant changes 2021 vs 2020&#10;Significant changes 2021 vs 2019" title="Significant changes">
            <a:extLst>
              <a:ext uri="{FF2B5EF4-FFF2-40B4-BE49-F238E27FC236}">
                <a16:creationId xmlns:a16="http://schemas.microsoft.com/office/drawing/2014/main" id="{16C13339-57F2-40C4-83F7-03878E569DD2}"/>
              </a:ext>
            </a:extLst>
          </p:cNvPr>
          <p:cNvGraphicFramePr>
            <a:graphicFrameLocks noGrp="1"/>
          </p:cNvGraphicFramePr>
          <p:nvPr>
            <p:extLst>
              <p:ext uri="{D42A27DB-BD31-4B8C-83A1-F6EECF244321}">
                <p14:modId xmlns:p14="http://schemas.microsoft.com/office/powerpoint/2010/main" val="2813383789"/>
              </p:ext>
            </p:extLst>
          </p:nvPr>
        </p:nvGraphicFramePr>
        <p:xfrm>
          <a:off x="1132322" y="5426452"/>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2022 vs 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4219831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Have you and someone from NHS mental health services decided what care you will receive? (This may be called a careplan).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In the last 12 months, have you had a care review meeting with someone from NHS mental health services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involved as much as you wanted to be in deciding what NHS talking therapies to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8888640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Were these NHS talking therapies explained to you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Oxleas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review</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had care review meeting in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NHS Talking Therapies: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decided on: </a:t>
            </a:r>
            <a:r>
              <a:rPr lang="en-GB" sz="1400" b="0">
                <a:solidFill>
                  <a:prstClr val="black"/>
                </a:solidFill>
                <a:latin typeface="Arial"/>
              </a:rPr>
              <a:t>staff and service users deciding on care received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Views on quality of care: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NHS Talking Therapies: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Getting help needed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staff delivered help needed at last contact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Organisation of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knowing how to contact the person in charge of organising their care if they have concerns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and well-being (Physical): </a:t>
            </a:r>
            <a:r>
              <a:rPr lang="en-GB" sz="1400" b="0" noProof="0">
                <a:solidFill>
                  <a:prstClr val="black"/>
                </a:solidFill>
                <a:latin typeface="Arial"/>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Respect for person-centered values: </a:t>
            </a:r>
            <a:r>
              <a:rPr lang="en-GB" sz="1400" b="0">
                <a:solidFill>
                  <a:prstClr val="black"/>
                </a:solidFill>
                <a:latin typeface="Arial"/>
              </a:rPr>
              <a:t>staff understanding how service user mental health needs affect other areas of their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and well-being (Work):</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help or advice with finding support for finding or keeping work</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58</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2021 and 30 November 2021</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t>
            </a:r>
            <a:r>
              <a:rPr lang="en-GB" sz="1000" dirty="0">
                <a:solidFill>
                  <a:prstClr val="white"/>
                </a:solidFill>
                <a:latin typeface="Arial" panose="020B0604020202020204" pitchFamily="34" charset="0"/>
                <a:cs typeface="Arial" panose="020B0604020202020204" pitchFamily="34" charset="0"/>
              </a:rPr>
              <a:t>February and June 2022,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Graphical user interface, application&#10;&#10;Description automatically generated">
            <a:extLst>
              <a:ext uri="{FF2B5EF4-FFF2-40B4-BE49-F238E27FC236}">
                <a16:creationId xmlns:a16="http://schemas.microsoft.com/office/drawing/2014/main" id="{F513F922-8C6E-C0AD-CE9B-672A840DF827}"/>
              </a:ext>
            </a:extLst>
          </p:cNvPr>
          <p:cNvPicPr>
            <a:picLocks noChangeAspect="1"/>
          </p:cNvPicPr>
          <p:nvPr/>
        </p:nvPicPr>
        <p:blipFill rotWithShape="1">
          <a:blip r:embed="rId3"/>
          <a:srcRect l="25372" t="25409" r="23886" b="48198"/>
          <a:stretch/>
        </p:blipFill>
        <p:spPr bwMode="auto">
          <a:xfrm>
            <a:off x="6037758" y="4671255"/>
            <a:ext cx="5681141" cy="1662168"/>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4E2F384-D46C-4DA7-BC47-C5918F0670A9}"/>
              </a:ext>
            </a:extLst>
          </p:cNvPr>
          <p:cNvPicPr>
            <a:picLocks noChangeAspect="1"/>
          </p:cNvPicPr>
          <p:nvPr/>
        </p:nvPicPr>
        <p:blipFill>
          <a:blip r:embed="rId4"/>
          <a:stretch>
            <a:fillRect/>
          </a:stretch>
        </p:blipFill>
        <p:spPr>
          <a:xfrm>
            <a:off x="6037758" y="1764146"/>
            <a:ext cx="5724016" cy="227422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2022. Questions are displayed in a line chart with the trust mean plotted alongside the national average. Statistical significance testing is also shown between survey years 2022 vs 2021.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2022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2022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(2022) and the previous year (2021). Z-tests set to 95% significance were used to compare data between the two years (2022 vs 2021).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descr="Graphical user interface, application, table&#10;&#10;Description automatically generated">
            <a:extLst>
              <a:ext uri="{FF2B5EF4-FFF2-40B4-BE49-F238E27FC236}">
                <a16:creationId xmlns:a16="http://schemas.microsoft.com/office/drawing/2014/main" id="{52094480-D7A6-3F01-A367-F0BC7911562C}"/>
              </a:ext>
            </a:extLst>
          </p:cNvPr>
          <p:cNvPicPr>
            <a:picLocks noChangeAspect="1"/>
          </p:cNvPicPr>
          <p:nvPr/>
        </p:nvPicPr>
        <p:blipFill rotWithShape="1">
          <a:blip r:embed="rId3"/>
          <a:srcRect l="40328" t="38408" r="32307" b="17471"/>
          <a:stretch/>
        </p:blipFill>
        <p:spPr bwMode="auto">
          <a:xfrm>
            <a:off x="6702806" y="1455768"/>
            <a:ext cx="4615681" cy="39431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1320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id="{C8F09E00-E537-449D-BE15-4ADDF75D101D}"/>
              </a:ext>
            </a:extLst>
          </p:cNvPr>
          <p:cNvSpPr txBox="1"/>
          <p:nvPr/>
        </p:nvSpPr>
        <p:spPr>
          <a:xfrm>
            <a:off x="1240785" y="3585090"/>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227870137"/>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9597329"/>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63478503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74762146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62220537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8053073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id="{4678C9F0-6772-4569-9BD6-8499C9721444}"/>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2022 vs 2021.</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 ,</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trust has performed worse”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1443561166"/>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E9CB1DA50C2C4998DB6494502870F3" ma:contentTypeVersion="10" ma:contentTypeDescription="Create a new document." ma:contentTypeScope="" ma:versionID="4cde5469b6129fc15b8649cd0e73ae75">
  <xsd:schema xmlns:xsd="http://www.w3.org/2001/XMLSchema" xmlns:xs="http://www.w3.org/2001/XMLSchema" xmlns:p="http://schemas.microsoft.com/office/2006/metadata/properties" xmlns:ns3="2f5db65b-58ee-4eb1-9ef7-368782c2202d" targetNamespace="http://schemas.microsoft.com/office/2006/metadata/properties" ma:root="true" ma:fieldsID="edba0165a04600518f91de76e673d43d" ns3:_="">
    <xsd:import namespace="2f5db65b-58ee-4eb1-9ef7-368782c2202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db65b-58ee-4eb1-9ef7-368782c220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purl.org/dc/elements/1.1/"/>
    <ds:schemaRef ds:uri="2f5db65b-58ee-4eb1-9ef7-368782c2202d"/>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64A91E9D-23F5-4A0A-B0CA-8BD755CD7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db65b-58ee-4eb1-9ef7-368782c220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17756</TotalTime>
  <Words>8521</Words>
  <Application>Microsoft Office PowerPoint</Application>
  <PresentationFormat>Widescreen</PresentationFormat>
  <Paragraphs>909</Paragraphs>
  <Slides>63</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Arial Black</vt:lpstr>
      <vt:lpstr>Calibri</vt:lpstr>
      <vt:lpstr>Calibri Light</vt:lpstr>
      <vt:lpstr>Courier New</vt:lpstr>
      <vt:lpstr>Wingdings</vt:lpstr>
      <vt:lpstr>Office Theme</vt:lpstr>
      <vt:lpstr>Oxleas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Responsive care</vt:lpstr>
      <vt:lpstr>Section 12. Responsive care</vt:lpstr>
      <vt:lpstr>Change over time</vt:lpstr>
      <vt:lpstr>Section 1. Health and social care workers</vt:lpstr>
      <vt:lpstr>Section 1. Health and social care workers</vt:lpstr>
      <vt:lpstr>Section 2. Organising care</vt:lpstr>
      <vt:lpstr>Section 2. Organising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Samantha Guymer</cp:lastModifiedBy>
  <cp:revision>584</cp:revision>
  <dcterms:created xsi:type="dcterms:W3CDTF">2021-03-04T09:52:26Z</dcterms:created>
  <dcterms:modified xsi:type="dcterms:W3CDTF">2022-10-26T11:13:31Z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0x010100F3E9CB1DA50C2C4998DB6494502870F3</vt:lpwstr>
  </property>
</Properties>
</file>